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52"/>
  </p:notesMasterIdLst>
  <p:sldIdLst>
    <p:sldId id="256" r:id="rId2"/>
    <p:sldId id="257" r:id="rId3"/>
    <p:sldId id="258" r:id="rId4"/>
    <p:sldId id="259" r:id="rId5"/>
    <p:sldId id="288" r:id="rId6"/>
    <p:sldId id="292" r:id="rId7"/>
    <p:sldId id="293" r:id="rId8"/>
    <p:sldId id="294" r:id="rId9"/>
    <p:sldId id="295" r:id="rId10"/>
    <p:sldId id="296" r:id="rId11"/>
    <p:sldId id="297" r:id="rId12"/>
    <p:sldId id="303" r:id="rId13"/>
    <p:sldId id="309" r:id="rId14"/>
    <p:sldId id="310" r:id="rId15"/>
    <p:sldId id="304" r:id="rId16"/>
    <p:sldId id="305" r:id="rId17"/>
    <p:sldId id="306" r:id="rId18"/>
    <p:sldId id="307" r:id="rId19"/>
    <p:sldId id="308" r:id="rId20"/>
    <p:sldId id="260" r:id="rId21"/>
    <p:sldId id="261" r:id="rId22"/>
    <p:sldId id="262" r:id="rId23"/>
    <p:sldId id="263" r:id="rId24"/>
    <p:sldId id="291" r:id="rId25"/>
    <p:sldId id="265" r:id="rId26"/>
    <p:sldId id="266" r:id="rId27"/>
    <p:sldId id="267" r:id="rId28"/>
    <p:sldId id="268" r:id="rId29"/>
    <p:sldId id="269" r:id="rId30"/>
    <p:sldId id="270" r:id="rId31"/>
    <p:sldId id="271" r:id="rId32"/>
    <p:sldId id="272" r:id="rId33"/>
    <p:sldId id="273" r:id="rId34"/>
    <p:sldId id="282" r:id="rId35"/>
    <p:sldId id="283" r:id="rId36"/>
    <p:sldId id="274" r:id="rId37"/>
    <p:sldId id="277" r:id="rId38"/>
    <p:sldId id="284" r:id="rId39"/>
    <p:sldId id="285" r:id="rId40"/>
    <p:sldId id="278" r:id="rId41"/>
    <p:sldId id="286" r:id="rId42"/>
    <p:sldId id="298" r:id="rId43"/>
    <p:sldId id="299" r:id="rId44"/>
    <p:sldId id="300" r:id="rId45"/>
    <p:sldId id="301" r:id="rId46"/>
    <p:sldId id="302" r:id="rId47"/>
    <p:sldId id="279" r:id="rId48"/>
    <p:sldId id="289" r:id="rId49"/>
    <p:sldId id="290" r:id="rId50"/>
    <p:sldId id="287"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ương Bá Nghĩa" initials="TBN" lastIdx="1" clrIdx="0">
    <p:extLst>
      <p:ext uri="{19B8F6BF-5375-455C-9EA6-DF929625EA0E}">
        <p15:presenceInfo xmlns:p15="http://schemas.microsoft.com/office/powerpoint/2012/main" userId="abe87ad6b83605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9F306-7908-4FD2-8CBE-37FE9467528A}" type="datetimeFigureOut">
              <a:rPr lang="en-US" smtClean="0"/>
              <a:t>3/8/2021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80795A-2B83-4F9B-8679-042423A4D726}" type="slidenum">
              <a:rPr lang="en-US" smtClean="0"/>
              <a:t>‹#›</a:t>
            </a:fld>
            <a:endParaRPr lang="en-US"/>
          </a:p>
        </p:txBody>
      </p:sp>
    </p:spTree>
    <p:extLst>
      <p:ext uri="{BB962C8B-B14F-4D97-AF65-F5344CB8AC3E}">
        <p14:creationId xmlns:p14="http://schemas.microsoft.com/office/powerpoint/2010/main" val="2747102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80795A-2B83-4F9B-8679-042423A4D726}" type="slidenum">
              <a:rPr lang="en-US" smtClean="0"/>
              <a:t>5</a:t>
            </a:fld>
            <a:endParaRPr lang="en-US"/>
          </a:p>
        </p:txBody>
      </p:sp>
    </p:spTree>
    <p:extLst>
      <p:ext uri="{BB962C8B-B14F-4D97-AF65-F5344CB8AC3E}">
        <p14:creationId xmlns:p14="http://schemas.microsoft.com/office/powerpoint/2010/main" val="24136521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52A93778-F3BD-4F66-99C7-576AA02B1974}" type="datetimeFigureOut">
              <a:rPr lang="en-US" smtClean="0"/>
              <a:t>3/8/2021</a:t>
            </a:fld>
            <a:endParaRPr lang="en-US"/>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46A9AAE8-03AF-415F-84D0-B000908B69CB}" type="slidenum">
              <a:rPr lang="en-US" smtClean="0"/>
              <a:t>‹#›</a:t>
            </a:fld>
            <a:endParaRPr lang="en-US"/>
          </a:p>
        </p:txBody>
      </p:sp>
    </p:spTree>
    <p:extLst>
      <p:ext uri="{BB962C8B-B14F-4D97-AF65-F5344CB8AC3E}">
        <p14:creationId xmlns:p14="http://schemas.microsoft.com/office/powerpoint/2010/main" val="2839738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A93778-F3BD-4F66-99C7-576AA02B1974}"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6A9AAE8-03AF-415F-84D0-B000908B69CB}" type="slidenum">
              <a:rPr lang="en-US" smtClean="0"/>
              <a:t>‹#›</a:t>
            </a:fld>
            <a:endParaRPr lang="en-US"/>
          </a:p>
        </p:txBody>
      </p:sp>
    </p:spTree>
    <p:extLst>
      <p:ext uri="{BB962C8B-B14F-4D97-AF65-F5344CB8AC3E}">
        <p14:creationId xmlns:p14="http://schemas.microsoft.com/office/powerpoint/2010/main" val="2660081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2A93778-F3BD-4F66-99C7-576AA02B1974}"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6A9AAE8-03AF-415F-84D0-B000908B69CB}" type="slidenum">
              <a:rPr lang="en-US" smtClean="0"/>
              <a:t>‹#›</a:t>
            </a:fld>
            <a:endParaRPr lang="en-US"/>
          </a:p>
        </p:txBody>
      </p:sp>
    </p:spTree>
    <p:extLst>
      <p:ext uri="{BB962C8B-B14F-4D97-AF65-F5344CB8AC3E}">
        <p14:creationId xmlns:p14="http://schemas.microsoft.com/office/powerpoint/2010/main" val="2023069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2A93778-F3BD-4F66-99C7-576AA02B1974}"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6A9AAE8-03AF-415F-84D0-B000908B69CB}" type="slidenum">
              <a:rPr lang="en-US" smtClean="0"/>
              <a:t>‹#›</a:t>
            </a:fld>
            <a:endParaRPr lang="en-US"/>
          </a:p>
        </p:txBody>
      </p:sp>
    </p:spTree>
    <p:extLst>
      <p:ext uri="{BB962C8B-B14F-4D97-AF65-F5344CB8AC3E}">
        <p14:creationId xmlns:p14="http://schemas.microsoft.com/office/powerpoint/2010/main" val="3970008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A93778-F3BD-4F66-99C7-576AA02B1974}"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6A9AAE8-03AF-415F-84D0-B000908B69CB}" type="slidenum">
              <a:rPr lang="en-US" smtClean="0"/>
              <a:t>‹#›</a:t>
            </a:fld>
            <a:endParaRPr lang="en-US"/>
          </a:p>
        </p:txBody>
      </p:sp>
    </p:spTree>
    <p:extLst>
      <p:ext uri="{BB962C8B-B14F-4D97-AF65-F5344CB8AC3E}">
        <p14:creationId xmlns:p14="http://schemas.microsoft.com/office/powerpoint/2010/main" val="36928244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2A93778-F3BD-4F66-99C7-576AA02B1974}" type="datetimeFigureOut">
              <a:rPr lang="en-US" smtClean="0"/>
              <a:t>3/8/2021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A9AAE8-03AF-415F-84D0-B000908B69CB}" type="slidenum">
              <a:rPr lang="en-US" smtClean="0"/>
              <a:t>‹#›</a:t>
            </a:fld>
            <a:endParaRPr lang="en-US"/>
          </a:p>
        </p:txBody>
      </p:sp>
    </p:spTree>
    <p:extLst>
      <p:ext uri="{BB962C8B-B14F-4D97-AF65-F5344CB8AC3E}">
        <p14:creationId xmlns:p14="http://schemas.microsoft.com/office/powerpoint/2010/main" val="565214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2A93778-F3BD-4F66-99C7-576AA02B1974}" type="datetimeFigureOut">
              <a:rPr lang="en-US" smtClean="0"/>
              <a:t>3/8/2021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A9AAE8-03AF-415F-84D0-B000908B69CB}" type="slidenum">
              <a:rPr lang="en-US" smtClean="0"/>
              <a:t>‹#›</a:t>
            </a:fld>
            <a:endParaRPr lang="en-US"/>
          </a:p>
        </p:txBody>
      </p:sp>
    </p:spTree>
    <p:extLst>
      <p:ext uri="{BB962C8B-B14F-4D97-AF65-F5344CB8AC3E}">
        <p14:creationId xmlns:p14="http://schemas.microsoft.com/office/powerpoint/2010/main" val="2476265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A93778-F3BD-4F66-99C7-576AA02B1974}"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9AAE8-03AF-415F-84D0-B000908B69CB}" type="slidenum">
              <a:rPr lang="en-US" smtClean="0"/>
              <a:t>‹#›</a:t>
            </a:fld>
            <a:endParaRPr lang="en-US"/>
          </a:p>
        </p:txBody>
      </p:sp>
    </p:spTree>
    <p:extLst>
      <p:ext uri="{BB962C8B-B14F-4D97-AF65-F5344CB8AC3E}">
        <p14:creationId xmlns:p14="http://schemas.microsoft.com/office/powerpoint/2010/main" val="15604571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A93778-F3BD-4F66-99C7-576AA02B1974}"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6A9AAE8-03AF-415F-84D0-B000908B69CB}" type="slidenum">
              <a:rPr lang="en-US" smtClean="0"/>
              <a:t>‹#›</a:t>
            </a:fld>
            <a:endParaRPr lang="en-US"/>
          </a:p>
        </p:txBody>
      </p:sp>
    </p:spTree>
    <p:extLst>
      <p:ext uri="{BB962C8B-B14F-4D97-AF65-F5344CB8AC3E}">
        <p14:creationId xmlns:p14="http://schemas.microsoft.com/office/powerpoint/2010/main" val="4005961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A93778-F3BD-4F66-99C7-576AA02B1974}"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9AAE8-03AF-415F-84D0-B000908B69CB}" type="slidenum">
              <a:rPr lang="en-US" smtClean="0"/>
              <a:t>‹#›</a:t>
            </a:fld>
            <a:endParaRPr lang="en-US"/>
          </a:p>
        </p:txBody>
      </p:sp>
    </p:spTree>
    <p:extLst>
      <p:ext uri="{BB962C8B-B14F-4D97-AF65-F5344CB8AC3E}">
        <p14:creationId xmlns:p14="http://schemas.microsoft.com/office/powerpoint/2010/main" val="457239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A93778-F3BD-4F66-99C7-576AA02B1974}" type="datetimeFigureOut">
              <a:rPr lang="en-US" smtClean="0"/>
              <a:t>3/8/2021</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6A9AAE8-03AF-415F-84D0-B000908B69CB}" type="slidenum">
              <a:rPr lang="en-US" smtClean="0"/>
              <a:t>‹#›</a:t>
            </a:fld>
            <a:endParaRPr lang="en-US"/>
          </a:p>
        </p:txBody>
      </p:sp>
    </p:spTree>
    <p:extLst>
      <p:ext uri="{BB962C8B-B14F-4D97-AF65-F5344CB8AC3E}">
        <p14:creationId xmlns:p14="http://schemas.microsoft.com/office/powerpoint/2010/main" val="1426091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A93778-F3BD-4F66-99C7-576AA02B1974}"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A9AAE8-03AF-415F-84D0-B000908B69CB}" type="slidenum">
              <a:rPr lang="en-US" smtClean="0"/>
              <a:t>‹#›</a:t>
            </a:fld>
            <a:endParaRPr lang="en-US"/>
          </a:p>
        </p:txBody>
      </p:sp>
    </p:spTree>
    <p:extLst>
      <p:ext uri="{BB962C8B-B14F-4D97-AF65-F5344CB8AC3E}">
        <p14:creationId xmlns:p14="http://schemas.microsoft.com/office/powerpoint/2010/main" val="1797417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A93778-F3BD-4F66-99C7-576AA02B1974}" type="datetimeFigureOut">
              <a:rPr lang="en-US" smtClean="0"/>
              <a:t>3/8/2021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A9AAE8-03AF-415F-84D0-B000908B69CB}" type="slidenum">
              <a:rPr lang="en-US" smtClean="0"/>
              <a:t>‹#›</a:t>
            </a:fld>
            <a:endParaRPr lang="en-US"/>
          </a:p>
        </p:txBody>
      </p:sp>
    </p:spTree>
    <p:extLst>
      <p:ext uri="{BB962C8B-B14F-4D97-AF65-F5344CB8AC3E}">
        <p14:creationId xmlns:p14="http://schemas.microsoft.com/office/powerpoint/2010/main" val="2605764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A93778-F3BD-4F66-99C7-576AA02B1974}" type="datetimeFigureOut">
              <a:rPr lang="en-US" smtClean="0"/>
              <a:t>3/8/2021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A9AAE8-03AF-415F-84D0-B000908B69CB}" type="slidenum">
              <a:rPr lang="en-US" smtClean="0"/>
              <a:t>‹#›</a:t>
            </a:fld>
            <a:endParaRPr lang="en-US"/>
          </a:p>
        </p:txBody>
      </p:sp>
    </p:spTree>
    <p:extLst>
      <p:ext uri="{BB962C8B-B14F-4D97-AF65-F5344CB8AC3E}">
        <p14:creationId xmlns:p14="http://schemas.microsoft.com/office/powerpoint/2010/main" val="2420447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A93778-F3BD-4F66-99C7-576AA02B1974}" type="datetimeFigureOut">
              <a:rPr lang="en-US" smtClean="0"/>
              <a:t>3/8/2021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6A9AAE8-03AF-415F-84D0-B000908B69CB}" type="slidenum">
              <a:rPr lang="en-US" smtClean="0"/>
              <a:t>‹#›</a:t>
            </a:fld>
            <a:endParaRPr lang="en-US"/>
          </a:p>
        </p:txBody>
      </p:sp>
    </p:spTree>
    <p:extLst>
      <p:ext uri="{BB962C8B-B14F-4D97-AF65-F5344CB8AC3E}">
        <p14:creationId xmlns:p14="http://schemas.microsoft.com/office/powerpoint/2010/main" val="2464656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A93778-F3BD-4F66-99C7-576AA02B1974}"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6A9AAE8-03AF-415F-84D0-B000908B69CB}" type="slidenum">
              <a:rPr lang="en-US" smtClean="0"/>
              <a:t>‹#›</a:t>
            </a:fld>
            <a:endParaRPr lang="en-US"/>
          </a:p>
        </p:txBody>
      </p:sp>
    </p:spTree>
    <p:extLst>
      <p:ext uri="{BB962C8B-B14F-4D97-AF65-F5344CB8AC3E}">
        <p14:creationId xmlns:p14="http://schemas.microsoft.com/office/powerpoint/2010/main" val="3017156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A93778-F3BD-4F66-99C7-576AA02B1974}" type="datetimeFigureOut">
              <a:rPr lang="en-US" smtClean="0"/>
              <a:t>3/8/2021</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6A9AAE8-03AF-415F-84D0-B000908B69CB}" type="slidenum">
              <a:rPr lang="en-US" smtClean="0"/>
              <a:t>‹#›</a:t>
            </a:fld>
            <a:endParaRPr lang="en-US"/>
          </a:p>
        </p:txBody>
      </p:sp>
    </p:spTree>
    <p:extLst>
      <p:ext uri="{BB962C8B-B14F-4D97-AF65-F5344CB8AC3E}">
        <p14:creationId xmlns:p14="http://schemas.microsoft.com/office/powerpoint/2010/main" val="2896610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52A93778-F3BD-4F66-99C7-576AA02B1974}" type="datetimeFigureOut">
              <a:rPr lang="en-US" smtClean="0"/>
              <a:t>3/8/2021</a:t>
            </a:fld>
            <a:endParaRPr lang="en-US"/>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46A9AAE8-03AF-415F-84D0-B000908B69CB}" type="slidenum">
              <a:rPr lang="en-US" smtClean="0"/>
              <a:t>‹#›</a:t>
            </a:fld>
            <a:endParaRPr lang="en-US"/>
          </a:p>
        </p:txBody>
      </p:sp>
    </p:spTree>
    <p:extLst>
      <p:ext uri="{BB962C8B-B14F-4D97-AF65-F5344CB8AC3E}">
        <p14:creationId xmlns:p14="http://schemas.microsoft.com/office/powerpoint/2010/main" val="44131702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610AB6-F515-46D8-AE70-7836815B71BF}"/>
              </a:ext>
            </a:extLst>
          </p:cNvPr>
          <p:cNvSpPr>
            <a:spLocks noGrp="1"/>
          </p:cNvSpPr>
          <p:nvPr>
            <p:ph type="title"/>
          </p:nvPr>
        </p:nvSpPr>
        <p:spPr/>
        <p:txBody>
          <a:bodyPr>
            <a:normAutofit fontScale="90000"/>
          </a:bodyPr>
          <a:lstStyle/>
          <a:p>
            <a:pPr algn="ctr"/>
            <a:r>
              <a:rPr lang="vi-VN" sz="4000" b="1">
                <a:latin typeface="Arial" panose="020B0604020202020204" pitchFamily="34" charset="0"/>
                <a:cs typeface="Arial" panose="020B0604020202020204" pitchFamily="34" charset="0"/>
              </a:rPr>
              <a:t>Học Viện Nông Nghiệp Việt Nam</a:t>
            </a:r>
            <a:br>
              <a:rPr lang="vi-VN" sz="3600" b="1">
                <a:latin typeface="Arial" panose="020B0604020202020204" pitchFamily="34" charset="0"/>
                <a:cs typeface="Arial" panose="020B0604020202020204" pitchFamily="34" charset="0"/>
              </a:rPr>
            </a:br>
            <a:r>
              <a:rPr lang="vi-VN" sz="3100" b="1">
                <a:latin typeface="Arial" panose="020B0604020202020204" pitchFamily="34" charset="0"/>
                <a:cs typeface="Arial" panose="020B0604020202020204" pitchFamily="34" charset="0"/>
              </a:rPr>
              <a:t>Khoa Công nghệ thông tin</a:t>
            </a:r>
          </a:p>
        </p:txBody>
      </p:sp>
      <p:sp>
        <p:nvSpPr>
          <p:cNvPr id="13" name="TextBox 12">
            <a:extLst>
              <a:ext uri="{FF2B5EF4-FFF2-40B4-BE49-F238E27FC236}">
                <a16:creationId xmlns:a16="http://schemas.microsoft.com/office/drawing/2014/main" id="{C19A9712-9D56-4AF6-9C82-93A2D29F322F}"/>
              </a:ext>
            </a:extLst>
          </p:cNvPr>
          <p:cNvSpPr txBox="1"/>
          <p:nvPr/>
        </p:nvSpPr>
        <p:spPr>
          <a:xfrm>
            <a:off x="1710431" y="2942880"/>
            <a:ext cx="8771138" cy="3046988"/>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BÁO CÁO</a:t>
            </a:r>
          </a:p>
          <a:p>
            <a:pPr algn="ctr"/>
            <a:r>
              <a:rPr lang="en-US" sz="2400" b="1" dirty="0">
                <a:latin typeface="Arial" panose="020B0604020202020204" pitchFamily="34" charset="0"/>
                <a:cs typeface="Arial" panose="020B0604020202020204" pitchFamily="34" charset="0"/>
              </a:rPr>
              <a:t>KHÓA LUẬN TỐT NGHIỆP</a:t>
            </a:r>
          </a:p>
          <a:p>
            <a:pPr algn="ctr"/>
            <a:endParaRPr lang="en-US"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ĐỀ TÀI:</a:t>
            </a:r>
          </a:p>
          <a:p>
            <a:pPr algn="ctr"/>
            <a:r>
              <a:rPr lang="en-US" b="1" dirty="0">
                <a:latin typeface="Arial" panose="020B0604020202020204" pitchFamily="34" charset="0"/>
                <a:cs typeface="Arial" panose="020B0604020202020204" pitchFamily="34" charset="0"/>
              </a:rPr>
              <a:t>TÌM HIỂU MÔ HÌNH KIẾN TRÚC MICROSERVICES VÀ XÂY DỰNG ỨNG DỤNG</a:t>
            </a:r>
          </a:p>
          <a:p>
            <a:pPr algn="ctr"/>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viên</a:t>
            </a:r>
            <a:r>
              <a:rPr lang="en-US" dirty="0">
                <a:latin typeface="Arial" panose="020B0604020202020204" pitchFamily="34" charset="0"/>
                <a:cs typeface="Arial" panose="020B0604020202020204" pitchFamily="34" charset="0"/>
              </a:rPr>
              <a:t> h</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ớng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dẫn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Hiếu</a:t>
            </a:r>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Đào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Tâm</a:t>
            </a:r>
            <a:r>
              <a:rPr lang="en-US" dirty="0">
                <a:latin typeface="Arial" panose="020B0604020202020204" pitchFamily="34" charset="0"/>
                <a:cs typeface="Arial" panose="020B0604020202020204" pitchFamily="34" charset="0"/>
              </a:rPr>
              <a:t> – 601329</a:t>
            </a:r>
          </a:p>
          <a:p>
            <a:pPr algn="just"/>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577007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4CD5A-8127-4652-BCB1-5089C8248381}"/>
              </a:ext>
            </a:extLst>
          </p:cNvPr>
          <p:cNvSpPr>
            <a:spLocks noGrp="1"/>
          </p:cNvSpPr>
          <p:nvPr>
            <p:ph type="title"/>
          </p:nvPr>
        </p:nvSpPr>
        <p:spPr/>
        <p:txBody>
          <a:bodyPr/>
          <a:lstStyle/>
          <a:p>
            <a:r>
              <a:rPr lang="en-US" sz="2800" dirty="0">
                <a:latin typeface="Arial" panose="020B0604020202020204" pitchFamily="34" charset="0"/>
                <a:cs typeface="Arial" panose="020B0604020202020204" pitchFamily="34" charset="0"/>
              </a:rPr>
              <a:t>So </a:t>
            </a:r>
            <a:r>
              <a:rPr lang="en-US" sz="2800" dirty="0" err="1">
                <a:latin typeface="Arial" panose="020B0604020202020204" pitchFamily="34" charset="0"/>
                <a:cs typeface="Arial" panose="020B0604020202020204" pitchFamily="34" charset="0"/>
              </a:rPr>
              <a:t>sánh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giữa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hai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hình</a:t>
            </a:r>
            <a:endParaRPr lang="en-US" sz="2800" dirty="0">
              <a:latin typeface="Arial" panose="020B060402020202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4772F619-9413-46AB-A1DB-E166F72C260A}"/>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855422" y="2725895"/>
            <a:ext cx="5361968" cy="2452373"/>
          </a:xfrm>
          <a:prstGeom prst="rect">
            <a:avLst/>
          </a:prstGeom>
          <a:noFill/>
          <a:ln>
            <a:noFill/>
          </a:ln>
        </p:spPr>
      </p:pic>
    </p:spTree>
    <p:extLst>
      <p:ext uri="{BB962C8B-B14F-4D97-AF65-F5344CB8AC3E}">
        <p14:creationId xmlns:p14="http://schemas.microsoft.com/office/powerpoint/2010/main" val="3680738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A06AC-FB5A-46E0-B7F9-27E0DFA3C5C4}"/>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So </a:t>
            </a:r>
            <a:r>
              <a:rPr lang="en-US" dirty="0" err="1">
                <a:latin typeface="Arial" panose="020B0604020202020204" pitchFamily="34" charset="0"/>
                <a:cs typeface="Arial" panose="020B0604020202020204" pitchFamily="34" charset="0"/>
              </a:rPr>
              <a:t>sánh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giữa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A29A226B-A9BE-4F85-AB40-4BE53B332570}"/>
              </a:ext>
            </a:extLst>
          </p:cNvPr>
          <p:cNvSpPr>
            <a:spLocks noGrp="1"/>
          </p:cNvSpPr>
          <p:nvPr>
            <p:ph idx="1"/>
          </p:nvPr>
        </p:nvSpPr>
        <p:spPr/>
        <p:txBody>
          <a:bodyPr/>
          <a:lstStyle/>
          <a:p>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truyền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bao </a:t>
            </a:r>
            <a:r>
              <a:rPr lang="en-US" dirty="0" err="1">
                <a:latin typeface="Arial" panose="020B0604020202020204" pitchFamily="34" charset="0"/>
                <a:cs typeface="Arial" panose="020B0604020202020204" pitchFamily="34" charset="0"/>
              </a:rPr>
              <a:t>gồm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chia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module, </a:t>
            </a:r>
            <a:r>
              <a:rPr lang="en-US" dirty="0" err="1">
                <a:latin typeface="Arial" panose="020B0604020202020204" pitchFamily="34" charset="0"/>
                <a:cs typeface="Arial" panose="020B0604020202020204" pitchFamily="34" charset="0"/>
              </a:rPr>
              <a:t>cấu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này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muốn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lỗi</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=&gt;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Microservice, </a:t>
            </a:r>
            <a:r>
              <a:rPr lang="en-US" dirty="0" err="1">
                <a:latin typeface="Arial" panose="020B0604020202020204" pitchFamily="34" charset="0"/>
                <a:cs typeface="Arial" panose="020B0604020202020204" pitchFamily="34" charset="0"/>
              </a:rPr>
              <a:t>mỗi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bổ</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service </a:t>
            </a:r>
            <a:r>
              <a:rPr lang="en-US" dirty="0" err="1">
                <a:latin typeface="Arial" panose="020B0604020202020204" pitchFamily="34" charset="0"/>
                <a:cs typeface="Arial" panose="020B0604020202020204" pitchFamily="34" charset="0"/>
              </a:rPr>
              <a:t>khác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riêng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ngôn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lập</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0990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960FE-73ED-4453-B798-88AB778BEDEA}"/>
              </a:ext>
            </a:extLst>
          </p:cNvPr>
          <p:cNvSpPr>
            <a:spLocks noGrp="1"/>
          </p:cNvSpPr>
          <p:nvPr>
            <p:ph type="title"/>
          </p:nvPr>
        </p:nvSpPr>
        <p:spPr/>
        <p:txBody>
          <a:bodyPr/>
          <a:lstStyle/>
          <a:p>
            <a:r>
              <a:rPr lang="en-US" sz="2800" dirty="0"/>
              <a:t>2.3.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số</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thành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phần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hình</a:t>
            </a:r>
            <a:r>
              <a:rPr lang="en-US" sz="2800" dirty="0">
                <a:latin typeface="Arial" panose="020B0604020202020204" pitchFamily="34" charset="0"/>
                <a:cs typeface="Arial" panose="020B0604020202020204" pitchFamily="34" charset="0"/>
              </a:rPr>
              <a:t> Microservices</a:t>
            </a:r>
          </a:p>
        </p:txBody>
      </p:sp>
      <p:sp>
        <p:nvSpPr>
          <p:cNvPr id="3" name="Content Placeholder 2">
            <a:extLst>
              <a:ext uri="{FF2B5EF4-FFF2-40B4-BE49-F238E27FC236}">
                <a16:creationId xmlns:a16="http://schemas.microsoft.com/office/drawing/2014/main" id="{B8893000-9A67-4872-B45E-851AB713B511}"/>
              </a:ext>
            </a:extLst>
          </p:cNvPr>
          <p:cNvSpPr>
            <a:spLocks noGrp="1"/>
          </p:cNvSpPr>
          <p:nvPr>
            <p:ph idx="1"/>
          </p:nvPr>
        </p:nvSpPr>
        <p:spPr>
          <a:xfrm>
            <a:off x="267286" y="1680632"/>
            <a:ext cx="11718387" cy="5423553"/>
          </a:xfrm>
        </p:spPr>
        <p:txBody>
          <a:bodyPr/>
          <a:lstStyle/>
          <a:p>
            <a:r>
              <a:rPr lang="en-US" b="1" dirty="0"/>
              <a:t>Centralize-config (Spring Cloud Config Server)</a:t>
            </a:r>
          </a:p>
          <a:p>
            <a:r>
              <a:rPr lang="en-US" u="sng" dirty="0" err="1">
                <a:latin typeface="Arial" panose="020B0604020202020204" pitchFamily="34" charset="0"/>
                <a:cs typeface="Arial" panose="020B0604020202020204" pitchFamily="34" charset="0"/>
              </a:rPr>
              <a:t>Khái</a:t>
            </a:r>
            <a:r>
              <a:rPr lang="en-US" u="sng" dirty="0">
                <a:latin typeface="Arial" panose="020B0604020202020204" pitchFamily="34" charset="0"/>
                <a:cs typeface="Arial" panose="020B0604020202020204" pitchFamily="34" charset="0"/>
              </a:rPr>
              <a:t> </a:t>
            </a:r>
            <a:r>
              <a:rPr lang="en-US" u="sng" dirty="0" err="1">
                <a:latin typeface="Arial" panose="020B0604020202020204" pitchFamily="34" charset="0"/>
                <a:cs typeface="Arial" panose="020B0604020202020204" pitchFamily="34" charset="0"/>
              </a:rPr>
              <a:t>niệm</a:t>
            </a:r>
            <a:r>
              <a:rPr lang="en-US" dirty="0">
                <a:latin typeface="Arial" panose="020B0604020202020204" pitchFamily="34" charset="0"/>
                <a:cs typeface="Arial" panose="020B0604020202020204" pitchFamily="34" charset="0"/>
              </a:rPr>
              <a:t>: Spring cloud config server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hỗ</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dưới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chủ</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service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thuộc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chủ</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service con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qua 2 </a:t>
            </a:r>
            <a:r>
              <a:rPr lang="en-US" dirty="0" err="1">
                <a:latin typeface="Arial" panose="020B0604020202020204" pitchFamily="34" charset="0"/>
                <a:cs typeface="Arial" panose="020B0604020202020204" pitchFamily="34" charset="0"/>
              </a:rPr>
              <a:t>đối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tượng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Spring environment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PropertySource</a:t>
            </a:r>
            <a:r>
              <a:rPr lang="en-US" dirty="0">
                <a:latin typeface="Arial" panose="020B0604020202020204" pitchFamily="34" charset="0"/>
                <a:cs typeface="Arial" panose="020B0604020202020204" pitchFamily="34" charset="0"/>
              </a:rPr>
              <a:t>.</a:t>
            </a:r>
          </a:p>
          <a:p>
            <a:r>
              <a:rPr lang="en-US" u="sng" dirty="0" err="1">
                <a:latin typeface="Arial" panose="020B0604020202020204" pitchFamily="34" charset="0"/>
                <a:cs typeface="Arial" panose="020B0604020202020204" pitchFamily="34" charset="0"/>
              </a:rPr>
              <a:t>Cách</a:t>
            </a:r>
            <a:r>
              <a:rPr lang="en-US" u="sng" dirty="0">
                <a:latin typeface="Arial" panose="020B0604020202020204" pitchFamily="34" charset="0"/>
                <a:cs typeface="Arial" panose="020B0604020202020204" pitchFamily="34" charset="0"/>
              </a:rPr>
              <a:t> </a:t>
            </a:r>
            <a:r>
              <a:rPr lang="en-US" u="sng" dirty="0" err="1">
                <a:latin typeface="Arial" panose="020B0604020202020204" pitchFamily="34" charset="0"/>
                <a:cs typeface="Arial" panose="020B0604020202020204" pitchFamily="34" charset="0"/>
              </a:rPr>
              <a:t>thức</a:t>
            </a:r>
            <a:r>
              <a:rPr lang="en-US" u="sng" dirty="0">
                <a:latin typeface="Arial" panose="020B0604020202020204" pitchFamily="34" charset="0"/>
                <a:cs typeface="Arial" panose="020B0604020202020204" pitchFamily="34" charset="0"/>
              </a:rPr>
              <a:t> </a:t>
            </a:r>
            <a:r>
              <a:rPr lang="en-US" u="sng" dirty="0" err="1">
                <a:latin typeface="Arial" panose="020B0604020202020204" pitchFamily="34" charset="0"/>
                <a:cs typeface="Arial" panose="020B0604020202020204" pitchFamily="34" charset="0"/>
              </a:rPr>
              <a:t>hoạt</a:t>
            </a:r>
            <a:r>
              <a:rPr lang="en-US" u="sng" dirty="0">
                <a:latin typeface="Arial" panose="020B0604020202020204" pitchFamily="34" charset="0"/>
                <a:cs typeface="Arial" panose="020B0604020202020204" pitchFamily="34" charset="0"/>
              </a:rPr>
              <a:t> </a:t>
            </a:r>
            <a:r>
              <a:rPr lang="en-US" u="sng"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File </a:t>
            </a:r>
            <a:r>
              <a:rPr lang="en-US" u="sng" dirty="0">
                <a:latin typeface="Arial" panose="020B0604020202020204" pitchFamily="34" charset="0"/>
                <a:cs typeface="Arial" panose="020B0604020202020204" pitchFamily="34" charset="0"/>
              </a:rPr>
              <a:t>House-rental-config: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configuration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qua git repository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config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mỗi</a:t>
            </a:r>
            <a:r>
              <a:rPr lang="en-US" dirty="0">
                <a:latin typeface="Arial" panose="020B0604020202020204" pitchFamily="34" charset="0"/>
                <a:cs typeface="Arial" panose="020B0604020202020204" pitchFamily="34" charset="0"/>
              </a:rPr>
              <a:t> service </a:t>
            </a:r>
            <a:r>
              <a:rPr lang="en-US" dirty="0" err="1">
                <a:latin typeface="Arial" panose="020B0604020202020204" pitchFamily="34" charset="0"/>
                <a:cs typeface="Arial" panose="020B0604020202020204" pitchFamily="34" charset="0"/>
              </a:rPr>
              <a:t>riêng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đặt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riêng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environment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service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biệt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file name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mẫu</a:t>
            </a:r>
            <a:r>
              <a:rPr lang="en-US" dirty="0">
                <a:latin typeface="Arial" panose="020B0604020202020204" pitchFamily="34" charset="0"/>
                <a:cs typeface="Arial" panose="020B0604020202020204" pitchFamily="34" charset="0"/>
              </a:rPr>
              <a:t> “application-</a:t>
            </a:r>
            <a:r>
              <a:rPr lang="en-US" dirty="0" err="1">
                <a:latin typeface="Arial" panose="020B0604020202020204" pitchFamily="34" charset="0"/>
                <a:cs typeface="Arial" panose="020B0604020202020204" pitchFamily="34" charset="0"/>
              </a:rPr>
              <a:t>enviroment</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p:txBody>
      </p:sp>
      <p:pic>
        <p:nvPicPr>
          <p:cNvPr id="4" name="Picture 3" descr="1">
            <a:extLst>
              <a:ext uri="{FF2B5EF4-FFF2-40B4-BE49-F238E27FC236}">
                <a16:creationId xmlns:a16="http://schemas.microsoft.com/office/drawing/2014/main" id="{0A0860FF-A144-4E85-831B-4633E857114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85735" y="3954675"/>
            <a:ext cx="3319976" cy="2713411"/>
          </a:xfrm>
          <a:prstGeom prst="rect">
            <a:avLst/>
          </a:prstGeom>
          <a:noFill/>
          <a:ln>
            <a:noFill/>
          </a:ln>
        </p:spPr>
      </p:pic>
    </p:spTree>
    <p:extLst>
      <p:ext uri="{BB962C8B-B14F-4D97-AF65-F5344CB8AC3E}">
        <p14:creationId xmlns:p14="http://schemas.microsoft.com/office/powerpoint/2010/main" val="3253244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C459A-9807-4DB0-A7DA-041ED7377723}"/>
              </a:ext>
            </a:extLst>
          </p:cNvPr>
          <p:cNvSpPr>
            <a:spLocks noGrp="1"/>
          </p:cNvSpPr>
          <p:nvPr>
            <p:ph type="title"/>
          </p:nvPr>
        </p:nvSpPr>
        <p:spPr/>
        <p:txBody>
          <a:bodyPr/>
          <a:lstStyle/>
          <a:p>
            <a:r>
              <a:rPr lang="en-US" sz="2800" dirty="0"/>
              <a:t>2.3.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số</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thành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phần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hình</a:t>
            </a:r>
            <a:r>
              <a:rPr lang="en-US" sz="2800" dirty="0">
                <a:latin typeface="Arial" panose="020B0604020202020204" pitchFamily="34" charset="0"/>
                <a:cs typeface="Arial" panose="020B0604020202020204" pitchFamily="34" charset="0"/>
              </a:rPr>
              <a:t> Microservices</a:t>
            </a:r>
            <a:endParaRPr lang="en-US" sz="2800" dirty="0"/>
          </a:p>
        </p:txBody>
      </p:sp>
      <p:sp>
        <p:nvSpPr>
          <p:cNvPr id="3" name="Content Placeholder 2">
            <a:extLst>
              <a:ext uri="{FF2B5EF4-FFF2-40B4-BE49-F238E27FC236}">
                <a16:creationId xmlns:a16="http://schemas.microsoft.com/office/drawing/2014/main" id="{40F26160-1474-4A2B-9295-55359B5A5A04}"/>
              </a:ext>
            </a:extLst>
          </p:cNvPr>
          <p:cNvSpPr>
            <a:spLocks noGrp="1"/>
          </p:cNvSpPr>
          <p:nvPr>
            <p:ph idx="1"/>
          </p:nvPr>
        </p:nvSpPr>
        <p:spPr>
          <a:xfrm>
            <a:off x="211015" y="2335237"/>
            <a:ext cx="11802794" cy="4375052"/>
          </a:xfrm>
        </p:spPr>
        <p:txBody>
          <a:bodyPr/>
          <a:lstStyle/>
          <a:p>
            <a:r>
              <a:rPr lang="en-US" dirty="0"/>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Centralize-configuration</a:t>
            </a:r>
            <a:r>
              <a:rPr lang="en-US" dirty="0">
                <a:latin typeface="Arial" panose="020B0604020202020204" pitchFamily="34" charset="0"/>
                <a:cs typeface="Arial" panose="020B0604020202020204" pitchFamily="34" charset="0"/>
              </a:rPr>
              <a:t>(config-server):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file </a:t>
            </a:r>
            <a:r>
              <a:rPr lang="en-US" dirty="0" err="1">
                <a:latin typeface="Arial" panose="020B0604020202020204" pitchFamily="34" charset="0"/>
                <a:cs typeface="Arial" panose="020B0604020202020204" pitchFamily="34" charset="0"/>
              </a:rPr>
              <a:t>application.yml</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config-server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file-system(</a:t>
            </a:r>
            <a:r>
              <a:rPr lang="en-US" u="sng" dirty="0">
                <a:latin typeface="Arial" panose="020B0604020202020204" pitchFamily="34" charset="0"/>
                <a:cs typeface="Arial" panose="020B0604020202020204" pitchFamily="34" charset="0"/>
              </a:rPr>
              <a:t>House-rental-config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config-server </a:t>
            </a: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ra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config file </a:t>
            </a:r>
            <a:r>
              <a:rPr lang="en-US" dirty="0" err="1">
                <a:latin typeface="Arial" panose="020B0604020202020204" pitchFamily="34" charset="0"/>
                <a:cs typeface="Arial" panose="020B0604020202020204" pitchFamily="34" charset="0"/>
              </a:rPr>
              <a:t>tương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mỗi</a:t>
            </a:r>
            <a:r>
              <a:rPr lang="en-US" dirty="0">
                <a:latin typeface="Arial" panose="020B0604020202020204" pitchFamily="34" charset="0"/>
                <a:cs typeface="Arial" panose="020B0604020202020204" pitchFamily="34" charset="0"/>
              </a:rPr>
              <a:t> service.</a:t>
            </a:r>
          </a:p>
          <a:p>
            <a:endParaRPr lang="en-US" dirty="0"/>
          </a:p>
        </p:txBody>
      </p:sp>
      <p:pic>
        <p:nvPicPr>
          <p:cNvPr id="4" name="Picture 3" descr="3">
            <a:extLst>
              <a:ext uri="{FF2B5EF4-FFF2-40B4-BE49-F238E27FC236}">
                <a16:creationId xmlns:a16="http://schemas.microsoft.com/office/drawing/2014/main" id="{FB621030-F696-4076-8BD3-331A3AA56CD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114" y="3328207"/>
            <a:ext cx="10832123" cy="3058526"/>
          </a:xfrm>
          <a:prstGeom prst="rect">
            <a:avLst/>
          </a:prstGeom>
          <a:noFill/>
          <a:ln>
            <a:noFill/>
          </a:ln>
        </p:spPr>
      </p:pic>
    </p:spTree>
    <p:extLst>
      <p:ext uri="{BB962C8B-B14F-4D97-AF65-F5344CB8AC3E}">
        <p14:creationId xmlns:p14="http://schemas.microsoft.com/office/powerpoint/2010/main" val="1200706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E2FEE-1274-4CB9-83CA-16FFB415D3E9}"/>
              </a:ext>
            </a:extLst>
          </p:cNvPr>
          <p:cNvSpPr>
            <a:spLocks noGrp="1"/>
          </p:cNvSpPr>
          <p:nvPr>
            <p:ph type="title"/>
          </p:nvPr>
        </p:nvSpPr>
        <p:spPr/>
        <p:txBody>
          <a:bodyPr/>
          <a:lstStyle/>
          <a:p>
            <a:r>
              <a:rPr lang="en-US" sz="2800" dirty="0"/>
              <a:t>2.3.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số</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thành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phần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hình</a:t>
            </a:r>
            <a:r>
              <a:rPr lang="en-US" sz="2800" dirty="0">
                <a:latin typeface="Arial" panose="020B0604020202020204" pitchFamily="34" charset="0"/>
                <a:cs typeface="Arial" panose="020B0604020202020204" pitchFamily="34" charset="0"/>
              </a:rPr>
              <a:t> Microservices</a:t>
            </a:r>
            <a:endParaRPr lang="en-US" sz="2800" dirty="0"/>
          </a:p>
        </p:txBody>
      </p:sp>
      <p:sp>
        <p:nvSpPr>
          <p:cNvPr id="3" name="Content Placeholder 2">
            <a:extLst>
              <a:ext uri="{FF2B5EF4-FFF2-40B4-BE49-F238E27FC236}">
                <a16:creationId xmlns:a16="http://schemas.microsoft.com/office/drawing/2014/main" id="{F257ED82-3499-4B69-9D52-8B1688696475}"/>
              </a:ext>
            </a:extLst>
          </p:cNvPr>
          <p:cNvSpPr>
            <a:spLocks noGrp="1"/>
          </p:cNvSpPr>
          <p:nvPr>
            <p:ph idx="1"/>
          </p:nvPr>
        </p:nvSpPr>
        <p:spPr>
          <a:xfrm>
            <a:off x="168812" y="2377440"/>
            <a:ext cx="11873133" cy="4332849"/>
          </a:xfrm>
        </p:spPr>
        <p:txBody>
          <a:bodyPr/>
          <a:lstStyle/>
          <a:p>
            <a:r>
              <a:rPr lang="en-US" dirty="0">
                <a:latin typeface="Arial" panose="020B0604020202020204" pitchFamily="34" charset="0"/>
                <a:cs typeface="Arial" panose="020B0604020202020204" pitchFamily="34" charset="0"/>
              </a:rPr>
              <a:t>- </a:t>
            </a:r>
            <a:r>
              <a:rPr lang="en-US" u="sng" dirty="0" err="1">
                <a:latin typeface="Arial" panose="020B0604020202020204" pitchFamily="34" charset="0"/>
                <a:cs typeface="Arial" panose="020B0604020202020204" pitchFamily="34" charset="0"/>
              </a:rPr>
              <a:t>Mục</a:t>
            </a:r>
            <a:r>
              <a:rPr lang="en-US" u="sng" dirty="0">
                <a:latin typeface="Arial" panose="020B0604020202020204" pitchFamily="34" charset="0"/>
                <a:cs typeface="Arial" panose="020B0604020202020204" pitchFamily="34" charset="0"/>
              </a:rPr>
              <a:t> </a:t>
            </a:r>
            <a:r>
              <a:rPr lang="en-US" u="sng" dirty="0" err="1">
                <a:latin typeface="Arial" panose="020B0604020202020204" pitchFamily="34" charset="0"/>
                <a:cs typeface="Arial" panose="020B0604020202020204" pitchFamily="34" charset="0"/>
              </a:rPr>
              <a:t>đích</a:t>
            </a:r>
            <a:endParaRPr lang="en-US" u="sng"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configuration,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phép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xuất</a:t>
            </a:r>
            <a:r>
              <a:rPr lang="en-US" dirty="0">
                <a:latin typeface="Arial" panose="020B0604020202020204" pitchFamily="34" charset="0"/>
                <a:cs typeface="Arial" panose="020B0604020202020204" pitchFamily="34" charset="0"/>
              </a:rPr>
              <a:t> configuration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service.</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service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xuất</a:t>
            </a:r>
            <a:r>
              <a:rPr lang="en-US" dirty="0">
                <a:latin typeface="Arial" panose="020B0604020202020204" pitchFamily="34" charset="0"/>
                <a:cs typeface="Arial" panose="020B0604020202020204" pitchFamily="34" charset="0"/>
              </a:rPr>
              <a:t> configuration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khởi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u="sng" dirty="0" err="1">
                <a:latin typeface="Arial" panose="020B0604020202020204" pitchFamily="34" charset="0"/>
                <a:cs typeface="Arial" panose="020B0604020202020204" pitchFamily="34" charset="0"/>
              </a:rPr>
              <a:t>Tại</a:t>
            </a:r>
            <a:r>
              <a:rPr lang="en-US" u="sng" dirty="0">
                <a:latin typeface="Arial" panose="020B0604020202020204" pitchFamily="34" charset="0"/>
                <a:cs typeface="Arial" panose="020B0604020202020204" pitchFamily="34" charset="0"/>
              </a:rPr>
              <a:t> </a:t>
            </a:r>
            <a:r>
              <a:rPr lang="en-US" u="sng" dirty="0" err="1">
                <a:latin typeface="Arial" panose="020B0604020202020204" pitchFamily="34" charset="0"/>
                <a:cs typeface="Arial" panose="020B0604020202020204" pitchFamily="34" charset="0"/>
              </a:rPr>
              <a:t>sao</a:t>
            </a:r>
            <a:r>
              <a:rPr lang="en-US" u="sng" dirty="0">
                <a:latin typeface="Arial" panose="020B0604020202020204" pitchFamily="34" charset="0"/>
                <a:cs typeface="Arial" panose="020B0604020202020204" pitchFamily="34" charset="0"/>
              </a:rPr>
              <a:t> </a:t>
            </a:r>
            <a:r>
              <a:rPr lang="en-US" u="sng" dirty="0" err="1">
                <a:latin typeface="Arial" panose="020B0604020202020204" pitchFamily="34" charset="0"/>
                <a:cs typeface="Arial" panose="020B0604020202020204" pitchFamily="34" charset="0"/>
              </a:rPr>
              <a:t>cần</a:t>
            </a:r>
            <a:r>
              <a:rPr lang="en-US" u="sng" dirty="0">
                <a:latin typeface="Arial" panose="020B0604020202020204" pitchFamily="34" charset="0"/>
                <a:cs typeface="Arial" panose="020B0604020202020204" pitchFamily="34" charset="0"/>
              </a:rPr>
              <a:t> centralize-config </a:t>
            </a:r>
            <a:r>
              <a:rPr lang="en-US" u="sng" dirty="0" err="1">
                <a:latin typeface="Arial" panose="020B0604020202020204" pitchFamily="34" charset="0"/>
                <a:cs typeface="Arial" panose="020B0604020202020204" pitchFamily="34" charset="0"/>
              </a:rPr>
              <a:t>trong</a:t>
            </a:r>
            <a:r>
              <a:rPr lang="en-US" u="sng" dirty="0">
                <a:latin typeface="Arial" panose="020B0604020202020204" pitchFamily="34" charset="0"/>
                <a:cs typeface="Arial" panose="020B0604020202020204" pitchFamily="34" charset="0"/>
              </a:rPr>
              <a:t> </a:t>
            </a:r>
            <a:r>
              <a:rPr lang="en-US" u="sng" dirty="0" err="1">
                <a:latin typeface="Arial" panose="020B0604020202020204" pitchFamily="34" charset="0"/>
                <a:cs typeface="Arial" panose="020B0604020202020204" pitchFamily="34" charset="0"/>
              </a:rPr>
              <a:t>hệ</a:t>
            </a:r>
            <a:r>
              <a:rPr lang="en-US" u="sng" dirty="0">
                <a:latin typeface="Arial" panose="020B0604020202020204" pitchFamily="34" charset="0"/>
                <a:cs typeface="Arial" panose="020B0604020202020204" pitchFamily="34" charset="0"/>
              </a:rPr>
              <a:t> </a:t>
            </a:r>
            <a:r>
              <a:rPr lang="en-US" u="sng" dirty="0" err="1">
                <a:latin typeface="Arial" panose="020B0604020202020204" pitchFamily="34" charset="0"/>
                <a:cs typeface="Arial" panose="020B0604020202020204" pitchFamily="34" charset="0"/>
              </a:rPr>
              <a:t>thống</a:t>
            </a:r>
            <a:r>
              <a:rPr lang="en-US" u="sng" dirty="0">
                <a:latin typeface="Arial" panose="020B0604020202020204" pitchFamily="34" charset="0"/>
                <a:cs typeface="Arial" panose="020B0604020202020204" pitchFamily="34" charset="0"/>
              </a:rPr>
              <a:t> microservice</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microservice,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mỗi</a:t>
            </a:r>
            <a:r>
              <a:rPr lang="en-US" dirty="0">
                <a:latin typeface="Arial" panose="020B0604020202020204" pitchFamily="34" charset="0"/>
                <a:cs typeface="Arial" panose="020B0604020202020204" pitchFamily="34" charset="0"/>
              </a:rPr>
              <a:t> service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tin </a:t>
            </a:r>
            <a:r>
              <a:rPr lang="en-US" dirty="0" err="1">
                <a:latin typeface="Arial" panose="020B0604020202020204" pitchFamily="34" charset="0"/>
                <a:cs typeface="Arial" panose="020B0604020202020204" pitchFamily="34" charset="0"/>
              </a:rPr>
              <a:t>cấu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như</a:t>
            </a:r>
            <a:r>
              <a:rPr lang="en-US" dirty="0">
                <a:latin typeface="Arial" panose="020B0604020202020204" pitchFamily="34" charset="0"/>
                <a:cs typeface="Arial" panose="020B0604020202020204" pitchFamily="34" charset="0"/>
              </a:rPr>
              <a:t> database, logging, …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những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tin </a:t>
            </a:r>
            <a:r>
              <a:rPr lang="en-US" dirty="0" err="1">
                <a:latin typeface="Arial" panose="020B0604020202020204" pitchFamily="34" charset="0"/>
                <a:cs typeface="Arial" panose="020B0604020202020204" pitchFamily="34" charset="0"/>
              </a:rPr>
              <a:t>cấu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này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file </a:t>
            </a:r>
            <a:r>
              <a:rPr lang="en-US" dirty="0" err="1">
                <a:latin typeface="Arial" panose="020B0604020202020204" pitchFamily="34" charset="0"/>
                <a:cs typeface="Arial" panose="020B0604020202020204" pitchFamily="34" charset="0"/>
              </a:rPr>
              <a:t>application.properties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microservice,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mỗi</a:t>
            </a:r>
            <a:r>
              <a:rPr lang="en-US" dirty="0">
                <a:latin typeface="Arial" panose="020B0604020202020204" pitchFamily="34" charset="0"/>
                <a:cs typeface="Arial" panose="020B0604020202020204" pitchFamily="34" charset="0"/>
              </a:rPr>
              <a:t> service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start </a:t>
            </a:r>
            <a:r>
              <a:rPr lang="en-US" dirty="0" err="1">
                <a:latin typeface="Arial" panose="020B0604020202020204" pitchFamily="34" charset="0"/>
                <a:cs typeface="Arial" panose="020B0604020202020204" pitchFamily="34" charset="0"/>
              </a:rPr>
              <a:t>rất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instance, </a:t>
            </a:r>
            <a:r>
              <a:rPr lang="en-US" dirty="0" err="1">
                <a:latin typeface="Arial" panose="020B0604020202020204" pitchFamily="34" charset="0"/>
                <a:cs typeface="Arial" panose="020B0604020202020204" pitchFamily="34" charset="0"/>
              </a:rPr>
              <a:t>vì</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vậy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những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tin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a:t>
            </a:r>
            <a:r>
              <a:rPr lang="en-US" dirty="0">
                <a:latin typeface="Arial" panose="020B0604020202020204" pitchFamily="34" charset="0"/>
                <a:cs typeface="Arial" panose="020B0604020202020204" pitchFamily="34" charset="0"/>
              </a:rPr>
              <a:t> ở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service instance </a:t>
            </a:r>
            <a:r>
              <a:rPr lang="en-US" dirty="0" err="1">
                <a:latin typeface="Arial" panose="020B0604020202020204" pitchFamily="34" charset="0"/>
                <a:cs typeface="Arial" panose="020B0604020202020204" pitchFamily="34" charset="0"/>
              </a:rPr>
              <a:t>mà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đã</a:t>
            </a:r>
            <a:r>
              <a:rPr lang="en-US" dirty="0">
                <a:latin typeface="Arial" panose="020B0604020202020204" pitchFamily="34" charset="0"/>
                <a:cs typeface="Arial" panose="020B0604020202020204" pitchFamily="34" charset="0"/>
              </a:rPr>
              <a:t> start </a:t>
            </a:r>
            <a:r>
              <a:rPr lang="en-US" dirty="0" err="1">
                <a:latin typeface="Arial" panose="020B0604020202020204" pitchFamily="34" charset="0"/>
                <a:cs typeface="Arial" panose="020B0604020202020204" pitchFamily="34" charset="0"/>
              </a:rPr>
              <a:t>lên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restart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a:t>
            </a:r>
            <a:r>
              <a:rPr lang="en-US" dirty="0">
                <a:latin typeface="Arial" panose="020B0604020202020204" pitchFamily="34" charset="0"/>
                <a:cs typeface="Arial" panose="020B0604020202020204" pitchFamily="34" charset="0"/>
              </a:rPr>
              <a:t> instance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apply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những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25467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663B3-145E-44C9-8BB9-AD37690CEDB6}"/>
              </a:ext>
            </a:extLst>
          </p:cNvPr>
          <p:cNvSpPr>
            <a:spLocks noGrp="1"/>
          </p:cNvSpPr>
          <p:nvPr>
            <p:ph type="title"/>
          </p:nvPr>
        </p:nvSpPr>
        <p:spPr/>
        <p:txBody>
          <a:bodyPr/>
          <a:lstStyle/>
          <a:p>
            <a:r>
              <a:rPr lang="en-US" sz="2800" dirty="0"/>
              <a:t>2.3.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số</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thành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phần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hình</a:t>
            </a:r>
            <a:r>
              <a:rPr lang="en-US" sz="2800" dirty="0">
                <a:latin typeface="Arial" panose="020B0604020202020204" pitchFamily="34" charset="0"/>
                <a:cs typeface="Arial" panose="020B0604020202020204" pitchFamily="34" charset="0"/>
              </a:rPr>
              <a:t> Microservices</a:t>
            </a:r>
            <a:endParaRPr lang="en-US" sz="2800" dirty="0"/>
          </a:p>
        </p:txBody>
      </p:sp>
      <p:sp>
        <p:nvSpPr>
          <p:cNvPr id="3" name="Content Placeholder 2">
            <a:extLst>
              <a:ext uri="{FF2B5EF4-FFF2-40B4-BE49-F238E27FC236}">
                <a16:creationId xmlns:a16="http://schemas.microsoft.com/office/drawing/2014/main" id="{F2F4C22C-F473-465F-9627-789E7D2BC179}"/>
              </a:ext>
            </a:extLst>
          </p:cNvPr>
          <p:cNvSpPr>
            <a:spLocks noGrp="1"/>
          </p:cNvSpPr>
          <p:nvPr>
            <p:ph idx="1"/>
          </p:nvPr>
        </p:nvSpPr>
        <p:spPr>
          <a:xfrm>
            <a:off x="225083" y="2321169"/>
            <a:ext cx="11788726" cy="4375053"/>
          </a:xfrm>
        </p:spPr>
        <p:txBody>
          <a:bodyPr/>
          <a:lstStyle/>
          <a:p>
            <a:r>
              <a:rPr lang="vi-VN" b="1" dirty="0"/>
              <a:t>Eureka server</a:t>
            </a:r>
            <a:endParaRPr lang="en-US" b="1" dirty="0"/>
          </a:p>
          <a:p>
            <a:r>
              <a:rPr lang="en-US" dirty="0"/>
              <a:t>- </a:t>
            </a:r>
            <a:r>
              <a:rPr lang="vi-VN" dirty="0"/>
              <a:t>Eureka cho phép các service trong hệ thống tự đăng kí với nó, và sau khoảng thời gian mỗi 5p các service sẽ tự ping lên eureka server để báo mình còn sống, thao tác đấy được gọi là health check</a:t>
            </a:r>
            <a:endParaRPr lang="en-US" dirty="0"/>
          </a:p>
          <a:p>
            <a:r>
              <a:rPr lang="en-US" dirty="0"/>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EnableEurekaServer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eureka-server</a:t>
            </a:r>
          </a:p>
          <a:p>
            <a:endParaRPr lang="en-US" dirty="0"/>
          </a:p>
          <a:p>
            <a:endParaRPr lang="en-US" dirty="0"/>
          </a:p>
          <a:p>
            <a:endParaRPr lang="en-US" dirty="0"/>
          </a:p>
          <a:p>
            <a:endParaRPr lang="en-US" dirty="0"/>
          </a:p>
          <a:p>
            <a:r>
              <a:rPr lang="en-US" dirty="0"/>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import eureka-server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viện</a:t>
            </a:r>
            <a:endParaRPr lang="en-US" dirty="0">
              <a:latin typeface="Arial" panose="020B0604020202020204" pitchFamily="34" charset="0"/>
              <a:cs typeface="Arial" panose="020B0604020202020204" pitchFamily="34" charset="0"/>
            </a:endParaRPr>
          </a:p>
          <a:p>
            <a:endParaRPr lang="en-US" dirty="0"/>
          </a:p>
        </p:txBody>
      </p:sp>
      <p:pic>
        <p:nvPicPr>
          <p:cNvPr id="4" name="Picture 3" descr="6">
            <a:extLst>
              <a:ext uri="{FF2B5EF4-FFF2-40B4-BE49-F238E27FC236}">
                <a16:creationId xmlns:a16="http://schemas.microsoft.com/office/drawing/2014/main" id="{8A4C8129-184C-4E80-A747-8E1C9284D87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33046" y="5820508"/>
            <a:ext cx="11291668" cy="875714"/>
          </a:xfrm>
          <a:prstGeom prst="rect">
            <a:avLst/>
          </a:prstGeom>
          <a:noFill/>
          <a:ln>
            <a:noFill/>
          </a:ln>
        </p:spPr>
      </p:pic>
      <p:pic>
        <p:nvPicPr>
          <p:cNvPr id="5" name="Picture 4" descr="8">
            <a:extLst>
              <a:ext uri="{FF2B5EF4-FFF2-40B4-BE49-F238E27FC236}">
                <a16:creationId xmlns:a16="http://schemas.microsoft.com/office/drawing/2014/main" id="{FD5F3E8F-4539-426D-99B9-AF6C6F596E3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55188" y="3713870"/>
            <a:ext cx="9847384" cy="1688123"/>
          </a:xfrm>
          <a:prstGeom prst="rect">
            <a:avLst/>
          </a:prstGeom>
          <a:noFill/>
          <a:ln>
            <a:noFill/>
          </a:ln>
        </p:spPr>
      </p:pic>
    </p:spTree>
    <p:extLst>
      <p:ext uri="{BB962C8B-B14F-4D97-AF65-F5344CB8AC3E}">
        <p14:creationId xmlns:p14="http://schemas.microsoft.com/office/powerpoint/2010/main" val="2852323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D300B-06A5-4C03-A53B-AA006FD389FC}"/>
              </a:ext>
            </a:extLst>
          </p:cNvPr>
          <p:cNvSpPr>
            <a:spLocks noGrp="1"/>
          </p:cNvSpPr>
          <p:nvPr>
            <p:ph type="title"/>
          </p:nvPr>
        </p:nvSpPr>
        <p:spPr/>
        <p:txBody>
          <a:bodyPr/>
          <a:lstStyle/>
          <a:p>
            <a:r>
              <a:rPr lang="en-US" sz="2800" dirty="0"/>
              <a:t>2.3.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số</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thành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phần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hình</a:t>
            </a:r>
            <a:r>
              <a:rPr lang="en-US" sz="2800" dirty="0">
                <a:latin typeface="Arial" panose="020B0604020202020204" pitchFamily="34" charset="0"/>
                <a:cs typeface="Arial" panose="020B0604020202020204" pitchFamily="34" charset="0"/>
              </a:rPr>
              <a:t> Microservices</a:t>
            </a:r>
            <a:endParaRPr lang="en-US" sz="2800" dirty="0"/>
          </a:p>
        </p:txBody>
      </p:sp>
      <p:sp>
        <p:nvSpPr>
          <p:cNvPr id="3" name="Content Placeholder 2">
            <a:extLst>
              <a:ext uri="{FF2B5EF4-FFF2-40B4-BE49-F238E27FC236}">
                <a16:creationId xmlns:a16="http://schemas.microsoft.com/office/drawing/2014/main" id="{A590429E-B052-496B-81E5-FD9DE287E617}"/>
              </a:ext>
            </a:extLst>
          </p:cNvPr>
          <p:cNvSpPr>
            <a:spLocks noGrp="1"/>
          </p:cNvSpPr>
          <p:nvPr>
            <p:ph idx="1"/>
          </p:nvPr>
        </p:nvSpPr>
        <p:spPr>
          <a:xfrm>
            <a:off x="182880" y="2335237"/>
            <a:ext cx="11873131" cy="4389120"/>
          </a:xfrm>
        </p:spPr>
        <p:txBody>
          <a:bodyPr/>
          <a:lstStyle/>
          <a:p>
            <a:r>
              <a:rPr lang="en-US" b="1" dirty="0">
                <a:latin typeface="Arial" panose="020B0604020202020204" pitchFamily="34" charset="0"/>
                <a:cs typeface="Arial" panose="020B0604020202020204" pitchFamily="34" charset="0"/>
              </a:rPr>
              <a:t>API Gateway</a:t>
            </a:r>
          </a:p>
          <a:p>
            <a:r>
              <a:rPr lang="en-US" dirty="0">
                <a:latin typeface="Arial" panose="020B0604020202020204" pitchFamily="34" charset="0"/>
                <a:cs typeface="Arial" panose="020B0604020202020204" pitchFamily="34" charset="0"/>
              </a:rPr>
              <a:t>+) API Gateway </a:t>
            </a:r>
            <a:r>
              <a:rPr lang="en-US" dirty="0" err="1">
                <a:latin typeface="Arial" panose="020B0604020202020204" pitchFamily="34" charset="0"/>
                <a:cs typeface="Arial" panose="020B0604020202020204" pitchFamily="34" charset="0"/>
              </a:rPr>
              <a:t>đóng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trò</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router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request.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ribbon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zuul</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router.</a:t>
            </a:r>
          </a:p>
          <a:p>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là cổng trung gian nhận các request từ phía client và điều hướng đến các service cụ thể.</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u="sng" dirty="0" err="1">
                <a:latin typeface="Arial" panose="020B0604020202020204" pitchFamily="34" charset="0"/>
                <a:cs typeface="Arial" panose="020B0604020202020204" pitchFamily="34" charset="0"/>
              </a:rPr>
              <a:t>Tác</a:t>
            </a:r>
            <a:r>
              <a:rPr lang="en-US" u="sng" dirty="0">
                <a:latin typeface="Arial" panose="020B0604020202020204" pitchFamily="34" charset="0"/>
                <a:cs typeface="Arial" panose="020B0604020202020204" pitchFamily="34" charset="0"/>
              </a:rPr>
              <a:t> </a:t>
            </a:r>
            <a:r>
              <a:rPr lang="en-US" u="sng" dirty="0" err="1">
                <a:latin typeface="Arial" panose="020B0604020202020204" pitchFamily="34" charset="0"/>
                <a:cs typeface="Arial" panose="020B0604020202020204" pitchFamily="34" charset="0"/>
              </a:rPr>
              <a:t>dụng</a:t>
            </a:r>
            <a:endParaRPr lang="en-US" u="sng"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API Gateway sẽ nhận vào tất cả các request từ phía client, xử lý bằng cách gọi nhiều microservice và tổng hợp lại rồi đưa ra kết quả đường dẫn tốt nhất bằng thuật toán.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237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59B78-0AF9-4B04-BC8F-5C1A8F3C1945}"/>
              </a:ext>
            </a:extLst>
          </p:cNvPr>
          <p:cNvSpPr>
            <a:spLocks noGrp="1"/>
          </p:cNvSpPr>
          <p:nvPr>
            <p:ph type="title"/>
          </p:nvPr>
        </p:nvSpPr>
        <p:spPr/>
        <p:txBody>
          <a:bodyPr/>
          <a:lstStyle/>
          <a:p>
            <a:r>
              <a:rPr lang="en-US" sz="2800" dirty="0"/>
              <a:t>2.3.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số</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thành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phần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hình</a:t>
            </a:r>
            <a:r>
              <a:rPr lang="en-US" sz="2800" dirty="0">
                <a:latin typeface="Arial" panose="020B0604020202020204" pitchFamily="34" charset="0"/>
                <a:cs typeface="Arial" panose="020B0604020202020204" pitchFamily="34" charset="0"/>
              </a:rPr>
              <a:t> Microservices</a:t>
            </a:r>
            <a:endParaRPr lang="en-US" sz="2800" dirty="0"/>
          </a:p>
        </p:txBody>
      </p:sp>
      <p:sp>
        <p:nvSpPr>
          <p:cNvPr id="3" name="Content Placeholder 2">
            <a:extLst>
              <a:ext uri="{FF2B5EF4-FFF2-40B4-BE49-F238E27FC236}">
                <a16:creationId xmlns:a16="http://schemas.microsoft.com/office/drawing/2014/main" id="{221552C5-81C2-4424-A350-FAEFF2C5D40E}"/>
              </a:ext>
            </a:extLst>
          </p:cNvPr>
          <p:cNvSpPr>
            <a:spLocks noGrp="1"/>
          </p:cNvSpPr>
          <p:nvPr>
            <p:ph idx="1"/>
          </p:nvPr>
        </p:nvSpPr>
        <p:spPr>
          <a:xfrm>
            <a:off x="239151" y="2391509"/>
            <a:ext cx="11788726" cy="4290646"/>
          </a:xfrm>
        </p:spPr>
        <p:txBody>
          <a:bodyPr/>
          <a:lstStyle/>
          <a:p>
            <a:r>
              <a:rPr lang="en-US" b="1" dirty="0"/>
              <a:t>Load-balancing</a:t>
            </a:r>
          </a:p>
          <a:p>
            <a:r>
              <a:rPr lang="en-US" dirty="0">
                <a:latin typeface="Arial" panose="020B0604020202020204" pitchFamily="34" charset="0"/>
                <a:cs typeface="Arial" panose="020B0604020202020204" pitchFamily="34" charset="0"/>
              </a:rPr>
              <a:t>- Load Balancing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nguyên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như</a:t>
            </a:r>
            <a:r>
              <a:rPr lang="en-US" dirty="0">
                <a:latin typeface="Arial" panose="020B0604020202020204" pitchFamily="34" charset="0"/>
                <a:cs typeface="Arial" panose="020B0604020202020204" pitchFamily="34" charset="0"/>
              </a:rPr>
              <a:t>: server, hay ổ </a:t>
            </a:r>
            <a:r>
              <a:rPr lang="en-US" dirty="0" err="1">
                <a:latin typeface="Arial" panose="020B0604020202020204" pitchFamily="34" charset="0"/>
                <a:cs typeface="Arial" panose="020B0604020202020204" pitchFamily="34" charset="0"/>
              </a:rPr>
              <a:t>đĩa</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Load Balancing </a:t>
            </a:r>
            <a:r>
              <a:rPr lang="en-US" dirty="0" err="1">
                <a:latin typeface="Arial" panose="020B0604020202020204" pitchFamily="34" charset="0"/>
                <a:cs typeface="Arial" panose="020B0604020202020204" pitchFamily="34" charset="0"/>
              </a:rPr>
              <a:t>nhằm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hồi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nguyên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ưu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nguyên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lượng</a:t>
            </a:r>
            <a:r>
              <a:rPr lang="en-US" dirty="0">
                <a:latin typeface="Arial" panose="020B0604020202020204" pitchFamily="34" charset="0"/>
                <a:cs typeface="Arial" panose="020B0604020202020204" pitchFamily="34" charset="0"/>
              </a:rPr>
              <a:t>.</a:t>
            </a:r>
          </a:p>
          <a:p>
            <a:r>
              <a:rPr lang="en-US" b="1" dirty="0"/>
              <a:t>Ribbon</a:t>
            </a:r>
          </a:p>
          <a:p>
            <a:r>
              <a:rPr lang="en-US" dirty="0">
                <a:latin typeface="Arial" panose="020B0604020202020204" pitchFamily="34" charset="0"/>
                <a:cs typeface="Arial" panose="020B0604020202020204" pitchFamily="34" charset="0"/>
              </a:rPr>
              <a:t>- </a:t>
            </a:r>
            <a:r>
              <a:rPr lang="vi-VN" dirty="0">
                <a:cs typeface="Arial" panose="020B0604020202020204" pitchFamily="34" charset="0"/>
              </a:rPr>
              <a:t>Ở đây ta sẽ dùng ribbon hỗ trợ từ thư viện Netflix</a:t>
            </a:r>
            <a:r>
              <a:rPr lang="en-US" dirty="0">
                <a:cs typeface="Arial" panose="020B0604020202020204" pitchFamily="34" charset="0"/>
              </a:rPr>
              <a:t>.</a:t>
            </a:r>
          </a:p>
          <a:p>
            <a:r>
              <a:rPr lang="en-US" dirty="0">
                <a:cs typeface="Arial" panose="020B0604020202020204" pitchFamily="34" charset="0"/>
              </a:rPr>
              <a:t>- </a:t>
            </a:r>
            <a:r>
              <a:rPr lang="en-US" dirty="0">
                <a:latin typeface="Arial" panose="020B0604020202020204" pitchFamily="34" charset="0"/>
                <a:cs typeface="Arial" panose="020B0604020202020204" pitchFamily="34" charset="0"/>
              </a:rPr>
              <a:t>Ribbon </a:t>
            </a:r>
            <a:r>
              <a:rPr lang="en-US" dirty="0" err="1">
                <a:latin typeface="Arial" panose="020B0604020202020204" pitchFamily="34" charset="0"/>
                <a:cs typeface="Arial" panose="020B0604020202020204" pitchFamily="34" charset="0"/>
              </a:rPr>
              <a:t>cung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mềm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tiếp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cụm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chủ</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nhờ</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tải</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Round Robin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hướng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request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giữa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chủ</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thứ</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request.</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8670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368B8-4A04-4BDB-9101-F52C92206480}"/>
              </a:ext>
            </a:extLst>
          </p:cNvPr>
          <p:cNvSpPr>
            <a:spLocks noGrp="1"/>
          </p:cNvSpPr>
          <p:nvPr>
            <p:ph type="title"/>
          </p:nvPr>
        </p:nvSpPr>
        <p:spPr/>
        <p:txBody>
          <a:bodyPr/>
          <a:lstStyle/>
          <a:p>
            <a:r>
              <a:rPr lang="en-US" sz="2800" dirty="0"/>
              <a:t>2.3.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số</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thành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phần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hình</a:t>
            </a:r>
            <a:r>
              <a:rPr lang="en-US" sz="2800" dirty="0">
                <a:latin typeface="Arial" panose="020B0604020202020204" pitchFamily="34" charset="0"/>
                <a:cs typeface="Arial" panose="020B0604020202020204" pitchFamily="34" charset="0"/>
              </a:rPr>
              <a:t> Microservices</a:t>
            </a:r>
            <a:endParaRPr lang="en-US" sz="2800" dirty="0"/>
          </a:p>
        </p:txBody>
      </p:sp>
      <p:sp>
        <p:nvSpPr>
          <p:cNvPr id="3" name="Content Placeholder 2">
            <a:extLst>
              <a:ext uri="{FF2B5EF4-FFF2-40B4-BE49-F238E27FC236}">
                <a16:creationId xmlns:a16="http://schemas.microsoft.com/office/drawing/2014/main" id="{8DEE3105-9974-44F6-9A8B-D42F7299E825}"/>
              </a:ext>
            </a:extLst>
          </p:cNvPr>
          <p:cNvSpPr>
            <a:spLocks noGrp="1"/>
          </p:cNvSpPr>
          <p:nvPr>
            <p:ph idx="1"/>
          </p:nvPr>
        </p:nvSpPr>
        <p:spPr>
          <a:xfrm>
            <a:off x="267286" y="2377440"/>
            <a:ext cx="11718387" cy="4290646"/>
          </a:xfrm>
        </p:spPr>
        <p:txBody>
          <a:bodyPr/>
          <a:lstStyle/>
          <a:p>
            <a:r>
              <a:rPr lang="en-US" dirty="0" err="1">
                <a:latin typeface="Arial" panose="020B0604020202020204" pitchFamily="34" charset="0"/>
                <a:cs typeface="Arial" panose="020B0604020202020204" pitchFamily="34" charset="0"/>
              </a:rPr>
              <a:t>Ví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3 </a:t>
            </a:r>
            <a:r>
              <a:rPr lang="en-US" dirty="0" err="1">
                <a:latin typeface="Arial" panose="020B0604020202020204" pitchFamily="34" charset="0"/>
                <a:cs typeface="Arial" panose="020B0604020202020204" pitchFamily="34" charset="0"/>
              </a:rPr>
              <a:t>máy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chủ</a:t>
            </a:r>
            <a:r>
              <a:rPr lang="en-US" dirty="0">
                <a:latin typeface="Arial" panose="020B0604020202020204" pitchFamily="34" charset="0"/>
                <a:cs typeface="Arial" panose="020B0604020202020204" pitchFamily="34" charset="0"/>
              </a:rPr>
              <a:t>: Server A, Server B, Server C</a:t>
            </a:r>
          </a:p>
          <a:p>
            <a:r>
              <a:rPr lang="en-US" dirty="0" err="1">
                <a:latin typeface="Arial" panose="020B0604020202020204" pitchFamily="34" charset="0"/>
                <a:cs typeface="Arial" panose="020B0604020202020204" pitchFamily="34" charset="0"/>
              </a:rPr>
              <a:t>Yêu</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cầu đầu tiên được gửi đến Server A</a:t>
            </a:r>
            <a:r>
              <a:rPr lang="en-US" dirty="0">
                <a:latin typeface="Arial" panose="020B0604020202020204" pitchFamily="34" charset="0"/>
                <a:cs typeface="Arial" panose="020B0604020202020204" pitchFamily="34" charset="0"/>
              </a:rPr>
              <a:t>.</a:t>
            </a:r>
          </a:p>
          <a:p>
            <a:r>
              <a:rPr lang="vi-VN" dirty="0">
                <a:latin typeface="Arial" panose="020B0604020202020204" pitchFamily="34" charset="0"/>
                <a:cs typeface="Arial" panose="020B0604020202020204" pitchFamily="34" charset="0"/>
              </a:rPr>
              <a:t>Yêu cầu thứ hai được gửi đến Server B</a:t>
            </a:r>
            <a:r>
              <a:rPr lang="en-US" dirty="0">
                <a:latin typeface="Arial" panose="020B0604020202020204" pitchFamily="34" charset="0"/>
                <a:cs typeface="Arial" panose="020B0604020202020204" pitchFamily="34" charset="0"/>
              </a:rPr>
              <a:t>.</a:t>
            </a:r>
          </a:p>
          <a:p>
            <a:r>
              <a:rPr lang="vi-VN" dirty="0">
                <a:latin typeface="Arial" panose="020B0604020202020204" pitchFamily="34" charset="0"/>
                <a:cs typeface="Arial" panose="020B0604020202020204" pitchFamily="34" charset="0"/>
              </a:rPr>
              <a:t>Yêu cầu thứ ba được gửi đến Server C</a:t>
            </a:r>
            <a:r>
              <a:rPr lang="en-US" dirty="0">
                <a:latin typeface="Arial" panose="020B0604020202020204" pitchFamily="34" charset="0"/>
                <a:cs typeface="Arial" panose="020B0604020202020204" pitchFamily="34" charset="0"/>
              </a:rPr>
              <a:t>.</a:t>
            </a:r>
          </a:p>
          <a:p>
            <a:r>
              <a:rPr lang="vi-VN" dirty="0">
                <a:latin typeface="Arial" panose="020B0604020202020204" pitchFamily="34" charset="0"/>
                <a:cs typeface="Arial" panose="020B0604020202020204" pitchFamily="34" charset="0"/>
              </a:rPr>
              <a:t>Bộ cân bằng tải  tiếp tục chuyển các yêu cầu đến server dựa theo thứ thự này. Điều này đảm bảo máy chủ được phân phối đồng đều để xử lý lưu lượng truy cập cao</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4" name="Picture 3" descr="10">
            <a:extLst>
              <a:ext uri="{FF2B5EF4-FFF2-40B4-BE49-F238E27FC236}">
                <a16:creationId xmlns:a16="http://schemas.microsoft.com/office/drawing/2014/main" id="{926E658B-3E23-4887-B25B-DEB97C9C6C4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63040" y="4763135"/>
            <a:ext cx="8285871" cy="2094865"/>
          </a:xfrm>
          <a:prstGeom prst="rect">
            <a:avLst/>
          </a:prstGeom>
          <a:noFill/>
          <a:ln>
            <a:noFill/>
          </a:ln>
        </p:spPr>
      </p:pic>
    </p:spTree>
    <p:extLst>
      <p:ext uri="{BB962C8B-B14F-4D97-AF65-F5344CB8AC3E}">
        <p14:creationId xmlns:p14="http://schemas.microsoft.com/office/powerpoint/2010/main" val="2539845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6A09-3BBC-4A4B-919C-A47920CDD0FB}"/>
              </a:ext>
            </a:extLst>
          </p:cNvPr>
          <p:cNvSpPr>
            <a:spLocks noGrp="1"/>
          </p:cNvSpPr>
          <p:nvPr>
            <p:ph type="title"/>
          </p:nvPr>
        </p:nvSpPr>
        <p:spPr/>
        <p:txBody>
          <a:bodyPr/>
          <a:lstStyle/>
          <a:p>
            <a:r>
              <a:rPr lang="en-US" sz="2800" dirty="0"/>
              <a:t>2.3.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số</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thành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phần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hình</a:t>
            </a:r>
            <a:r>
              <a:rPr lang="en-US" sz="2800" dirty="0">
                <a:latin typeface="Arial" panose="020B0604020202020204" pitchFamily="34" charset="0"/>
                <a:cs typeface="Arial" panose="020B0604020202020204" pitchFamily="34" charset="0"/>
              </a:rPr>
              <a:t> Microservices</a:t>
            </a:r>
            <a:endParaRPr lang="en-US" sz="2800" dirty="0"/>
          </a:p>
        </p:txBody>
      </p:sp>
      <p:sp>
        <p:nvSpPr>
          <p:cNvPr id="3" name="Content Placeholder 2">
            <a:extLst>
              <a:ext uri="{FF2B5EF4-FFF2-40B4-BE49-F238E27FC236}">
                <a16:creationId xmlns:a16="http://schemas.microsoft.com/office/drawing/2014/main" id="{B4504118-7B67-477E-A27E-FF771C73E181}"/>
              </a:ext>
            </a:extLst>
          </p:cNvPr>
          <p:cNvSpPr>
            <a:spLocks noGrp="1"/>
          </p:cNvSpPr>
          <p:nvPr>
            <p:ph idx="1"/>
          </p:nvPr>
        </p:nvSpPr>
        <p:spPr>
          <a:xfrm>
            <a:off x="225083" y="2307103"/>
            <a:ext cx="11704320" cy="4360984"/>
          </a:xfrm>
        </p:spPr>
        <p:txBody>
          <a:bodyPr/>
          <a:lstStyle/>
          <a:p>
            <a:r>
              <a:rPr lang="en-US" u="sng" dirty="0"/>
              <a:t>- </a:t>
            </a:r>
            <a:r>
              <a:rPr lang="en-US" u="sng" dirty="0" err="1">
                <a:latin typeface="Arial" panose="020B0604020202020204" pitchFamily="34" charset="0"/>
                <a:cs typeface="Arial" panose="020B0604020202020204" pitchFamily="34" charset="0"/>
              </a:rPr>
              <a:t>WeightedResponseTimeRule</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vi-VN" dirty="0">
                <a:cs typeface="Arial" panose="020B0604020202020204" pitchFamily="34" charset="0"/>
              </a:rPr>
              <a:t>Với thuật toán này mỗi máy chủ được cung cấp một trọng số theo thời gian phản hồi trung bình của nó. Thời gian phản hồi càng lâu thì trọng số càng giảm. Quy tắc chọn ngẫu nhiên một máy chủ trong đó khả năng được xác định bởi trọng số của máy chủ</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7299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0E9FA-A344-4C46-B0E7-BE5FD7EF1AC4}"/>
              </a:ext>
            </a:extLst>
          </p:cNvPr>
          <p:cNvSpPr>
            <a:spLocks noGrp="1"/>
          </p:cNvSpPr>
          <p:nvPr>
            <p:ph type="title"/>
          </p:nvPr>
        </p:nvSpPr>
        <p:spPr/>
        <p:txBody>
          <a:bodyPr/>
          <a:lstStyle/>
          <a:p>
            <a:pPr algn="ctr"/>
            <a:r>
              <a:rPr lang="en-US" dirty="0" err="1">
                <a:latin typeface="Arial" panose="020B0604020202020204" pitchFamily="34" charset="0"/>
                <a:cs typeface="Arial" panose="020B0604020202020204" pitchFamily="34" charset="0"/>
              </a:rPr>
              <a:t>Nội</a:t>
            </a:r>
            <a:r>
              <a:rPr lang="en-US" dirty="0">
                <a:latin typeface="Arial" panose="020B0604020202020204" pitchFamily="34" charset="0"/>
                <a:cs typeface="Arial" panose="020B0604020202020204" pitchFamily="34" charset="0"/>
              </a:rPr>
              <a:t> dung </a:t>
            </a:r>
            <a:r>
              <a:rPr lang="en-US" dirty="0" err="1">
                <a:latin typeface="Arial" panose="020B0604020202020204" pitchFamily="34" charset="0"/>
                <a:cs typeface="Arial" panose="020B0604020202020204" pitchFamily="34" charset="0"/>
              </a:rPr>
              <a:t>chính</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5DF4613-FC16-459F-AC92-1F89667BBD1C}"/>
              </a:ext>
            </a:extLst>
          </p:cNvPr>
          <p:cNvSpPr>
            <a:spLocks noGrp="1"/>
          </p:cNvSpPr>
          <p:nvPr>
            <p:ph idx="1"/>
          </p:nvPr>
        </p:nvSpPr>
        <p:spPr>
          <a:xfrm>
            <a:off x="1421599" y="2839609"/>
            <a:ext cx="9603275" cy="3450613"/>
          </a:xfrm>
        </p:spPr>
        <p:txBody>
          <a:bodyPr/>
          <a:lstStyle/>
          <a:p>
            <a:r>
              <a:rPr lang="en-US" dirty="0">
                <a:solidFill>
                  <a:schemeClr val="tx1"/>
                </a:solidFill>
                <a:latin typeface="Arial" panose="020B0604020202020204" pitchFamily="34" charset="0"/>
                <a:cs typeface="Arial" panose="020B0604020202020204" pitchFamily="34" charset="0"/>
              </a:rPr>
              <a:t>1. Đ</a:t>
            </a:r>
            <a:r>
              <a:rPr lang="vi-VN" dirty="0">
                <a:solidFill>
                  <a:schemeClr val="tx1"/>
                </a:solidFill>
                <a:latin typeface="Arial" panose="020B0604020202020204" pitchFamily="34" charset="0"/>
                <a:cs typeface="Arial" panose="020B0604020202020204" pitchFamily="34" charset="0"/>
              </a:rPr>
              <a:t>Ư</a:t>
            </a:r>
            <a:r>
              <a:rPr lang="en-US" dirty="0">
                <a:solidFill>
                  <a:schemeClr val="tx1"/>
                </a:solidFill>
                <a:latin typeface="Arial" panose="020B0604020202020204" pitchFamily="34" charset="0"/>
                <a:cs typeface="Arial" panose="020B0604020202020204" pitchFamily="34" charset="0"/>
              </a:rPr>
              <a:t>A RA VẤN ĐỀ</a:t>
            </a:r>
          </a:p>
          <a:p>
            <a:r>
              <a:rPr lang="en-US" dirty="0">
                <a:solidFill>
                  <a:schemeClr val="tx1"/>
                </a:solidFill>
                <a:latin typeface="Arial" panose="020B0604020202020204" pitchFamily="34" charset="0"/>
                <a:cs typeface="Arial" panose="020B0604020202020204" pitchFamily="34" charset="0"/>
              </a:rPr>
              <a:t>2. TỔNG 	QUAN LÝ THUYẾT	</a:t>
            </a:r>
          </a:p>
          <a:p>
            <a:r>
              <a:rPr lang="en-US" dirty="0">
                <a:solidFill>
                  <a:schemeClr val="tx1"/>
                </a:solidFill>
                <a:latin typeface="Arial" panose="020B0604020202020204" pitchFamily="34" charset="0"/>
                <a:cs typeface="Arial" panose="020B0604020202020204" pitchFamily="34" charset="0"/>
              </a:rPr>
              <a:t>3. TỔNG QUAN VỀ CH</a:t>
            </a:r>
            <a:r>
              <a:rPr lang="vi-VN" dirty="0">
                <a:solidFill>
                  <a:schemeClr val="tx1"/>
                </a:solidFill>
                <a:latin typeface="Arial" panose="020B0604020202020204" pitchFamily="34" charset="0"/>
                <a:cs typeface="Arial" panose="020B0604020202020204" pitchFamily="34" charset="0"/>
              </a:rPr>
              <a:t>Ư</a:t>
            </a:r>
            <a:r>
              <a:rPr lang="en-US" dirty="0">
                <a:solidFill>
                  <a:schemeClr val="tx1"/>
                </a:solidFill>
                <a:latin typeface="Arial" panose="020B0604020202020204" pitchFamily="34" charset="0"/>
                <a:cs typeface="Arial" panose="020B0604020202020204" pitchFamily="34" charset="0"/>
              </a:rPr>
              <a:t>ƠNG TRÌNH</a:t>
            </a:r>
          </a:p>
          <a:p>
            <a:r>
              <a:rPr lang="en-US" dirty="0">
                <a:solidFill>
                  <a:schemeClr val="tx1"/>
                </a:solidFill>
                <a:latin typeface="Arial" panose="020B0604020202020204" pitchFamily="34" charset="0"/>
                <a:cs typeface="Arial" panose="020B0604020202020204" pitchFamily="34" charset="0"/>
              </a:rPr>
              <a:t>4. QUY TRÌNH XÂY DỤNG HỆ THỐNG</a:t>
            </a:r>
          </a:p>
          <a:p>
            <a:r>
              <a:rPr lang="en-US" dirty="0">
                <a:solidFill>
                  <a:schemeClr val="tx1"/>
                </a:solidFill>
                <a:latin typeface="Arial" panose="020B0604020202020204" pitchFamily="34" charset="0"/>
                <a:cs typeface="Arial" panose="020B0604020202020204" pitchFamily="34" charset="0"/>
              </a:rPr>
              <a:t>5. KẾT QUẢ ĐẠT Đ</a:t>
            </a:r>
            <a:r>
              <a:rPr lang="vi-VN" dirty="0">
                <a:solidFill>
                  <a:schemeClr val="tx1"/>
                </a:solidFill>
                <a:latin typeface="Arial" panose="020B0604020202020204" pitchFamily="34" charset="0"/>
                <a:cs typeface="Arial" panose="020B0604020202020204" pitchFamily="34" charset="0"/>
              </a:rPr>
              <a:t>Ư</a:t>
            </a:r>
            <a:r>
              <a:rPr lang="en-US" dirty="0">
                <a:solidFill>
                  <a:schemeClr val="tx1"/>
                </a:solidFill>
                <a:latin typeface="Arial" panose="020B0604020202020204" pitchFamily="34" charset="0"/>
                <a:cs typeface="Arial" panose="020B0604020202020204" pitchFamily="34" charset="0"/>
              </a:rPr>
              <a:t>ỢC</a:t>
            </a:r>
          </a:p>
          <a:p>
            <a:r>
              <a:rPr lang="en-US" dirty="0">
                <a:solidFill>
                  <a:schemeClr val="tx1"/>
                </a:solidFill>
                <a:latin typeface="Arial" panose="020B0604020202020204" pitchFamily="34" charset="0"/>
                <a:cs typeface="Arial" panose="020B0604020202020204" pitchFamily="34" charset="0"/>
              </a:rPr>
              <a:t>6. KẾT LUẬN VÀ H</a:t>
            </a:r>
            <a:r>
              <a:rPr lang="vi-VN" dirty="0">
                <a:solidFill>
                  <a:schemeClr val="tx1"/>
                </a:solidFill>
                <a:latin typeface="Arial" panose="020B0604020202020204" pitchFamily="34" charset="0"/>
                <a:cs typeface="Arial" panose="020B0604020202020204" pitchFamily="34" charset="0"/>
              </a:rPr>
              <a:t>Ư</a:t>
            </a:r>
            <a:r>
              <a:rPr lang="en-US" dirty="0">
                <a:solidFill>
                  <a:schemeClr val="tx1"/>
                </a:solidFill>
                <a:latin typeface="Arial" panose="020B0604020202020204" pitchFamily="34" charset="0"/>
                <a:cs typeface="Arial" panose="020B0604020202020204" pitchFamily="34" charset="0"/>
              </a:rPr>
              <a:t>ỚNG PHÁT TRIỂN</a:t>
            </a:r>
          </a:p>
        </p:txBody>
      </p:sp>
    </p:spTree>
    <p:extLst>
      <p:ext uri="{BB962C8B-B14F-4D97-AF65-F5344CB8AC3E}">
        <p14:creationId xmlns:p14="http://schemas.microsoft.com/office/powerpoint/2010/main" val="4223542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E4049-4BB4-4687-BA5D-365275952340}"/>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3. </a:t>
            </a:r>
            <a:r>
              <a:rPr lang="en-US" dirty="0" err="1">
                <a:latin typeface="Arial" panose="020B0604020202020204" pitchFamily="34" charset="0"/>
                <a:cs typeface="Arial" panose="020B0604020202020204" pitchFamily="34" charset="0"/>
              </a:rPr>
              <a:t>Tổng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trình</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92AA616-489B-4234-B808-DA6633144853}"/>
              </a:ext>
            </a:extLst>
          </p:cNvPr>
          <p:cNvSpPr>
            <a:spLocks noGrp="1"/>
          </p:cNvSpPr>
          <p:nvPr>
            <p:ph idx="1"/>
          </p:nvPr>
        </p:nvSpPr>
        <p:spPr>
          <a:xfrm>
            <a:off x="1385591" y="2260829"/>
            <a:ext cx="9603275" cy="4597171"/>
          </a:xfrm>
        </p:spPr>
        <p:txBody>
          <a:bodyPr>
            <a:noAutofit/>
          </a:bodyPr>
          <a:lstStyle/>
          <a:p>
            <a:pPr marL="0" indent="0">
              <a:buNone/>
            </a:pPr>
            <a:r>
              <a:rPr lang="en-US" dirty="0">
                <a:solidFill>
                  <a:schemeClr val="tx1"/>
                </a:solidFill>
                <a:latin typeface="Arial" panose="020B0604020202020204" pitchFamily="34" charset="0"/>
                <a:cs typeface="Arial" panose="020B0604020202020204" pitchFamily="34" charset="0"/>
              </a:rPr>
              <a:t>3.1 </a:t>
            </a:r>
            <a:r>
              <a:rPr lang="en-US" dirty="0" err="1">
                <a:solidFill>
                  <a:schemeClr val="tx1"/>
                </a:solidFill>
                <a:latin typeface="Arial" panose="020B0604020202020204" pitchFamily="34" charset="0"/>
                <a:cs typeface="Arial" panose="020B0604020202020204" pitchFamily="34" charset="0"/>
              </a:rPr>
              <a:t>Phạm</a:t>
            </a:r>
            <a:r>
              <a:rPr lang="en-US" dirty="0">
                <a:solidFill>
                  <a:schemeClr val="tx1"/>
                </a:solidFill>
                <a:latin typeface="Arial" panose="020B0604020202020204" pitchFamily="34" charset="0"/>
                <a:cs typeface="Arial" panose="020B0604020202020204" pitchFamily="34" charset="0"/>
              </a:rPr>
              <a:t> vi </a:t>
            </a:r>
            <a:r>
              <a:rPr lang="en-US" dirty="0" err="1">
                <a:solidFill>
                  <a:schemeClr val="tx1"/>
                </a:solidFill>
                <a:latin typeface="Arial" panose="020B0604020202020204" pitchFamily="34" charset="0"/>
                <a:cs typeface="Arial" panose="020B0604020202020204" pitchFamily="34" charset="0"/>
              </a:rPr>
              <a:t>ch</a:t>
            </a:r>
            <a:r>
              <a:rPr lang="vi-VN" dirty="0">
                <a:solidFill>
                  <a:schemeClr val="tx1"/>
                </a:solidFill>
                <a:latin typeface="Arial" panose="020B0604020202020204" pitchFamily="34" charset="0"/>
                <a:cs typeface="Arial" panose="020B0604020202020204" pitchFamily="34" charset="0"/>
              </a:rPr>
              <a:t>ư</a:t>
            </a:r>
            <a:r>
              <a:rPr lang="en-US" dirty="0" err="1">
                <a:solidFill>
                  <a:schemeClr val="tx1"/>
                </a:solidFill>
                <a:latin typeface="Arial" panose="020B0604020202020204" pitchFamily="34" charset="0"/>
                <a:cs typeface="Arial" panose="020B0604020202020204" pitchFamily="34" charset="0"/>
              </a:rPr>
              <a:t>ơng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trình</a:t>
            </a:r>
            <a:r>
              <a:rPr lang="en-US" dirty="0">
                <a:solidFill>
                  <a:schemeClr val="tx1"/>
                </a:solidFill>
                <a:latin typeface="Arial" panose="020B0604020202020204" pitchFamily="34" charset="0"/>
                <a:cs typeface="Arial" panose="020B0604020202020204" pitchFamily="34" charset="0"/>
              </a:rPr>
              <a:t>:</a:t>
            </a:r>
          </a:p>
          <a:p>
            <a:pPr lvl="1"/>
            <a:r>
              <a:rPr lang="en-US" sz="1800" dirty="0" err="1">
                <a:solidFill>
                  <a:schemeClr val="tx1"/>
                </a:solidFill>
                <a:latin typeface="Arial" panose="020B0604020202020204" pitchFamily="34" charset="0"/>
                <a:cs typeface="Arial" panose="020B0604020202020204" pitchFamily="34" charset="0"/>
              </a:rPr>
              <a:t>Xây</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dựng</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các</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chức</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năng</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đáp</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ứng</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nghiệp</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vụ</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đề</a:t>
            </a:r>
            <a:r>
              <a:rPr lang="en-US" sz="1800" dirty="0">
                <a:solidFill>
                  <a:schemeClr val="tx1"/>
                </a:solidFill>
                <a:latin typeface="Arial" panose="020B0604020202020204" pitchFamily="34" charset="0"/>
                <a:cs typeface="Arial" panose="020B0604020202020204" pitchFamily="34" charset="0"/>
              </a:rPr>
              <a:t> ra.</a:t>
            </a:r>
          </a:p>
          <a:p>
            <a:pPr marL="0" indent="0">
              <a:buNone/>
            </a:pPr>
            <a:r>
              <a:rPr lang="en-US" dirty="0">
                <a:solidFill>
                  <a:schemeClr val="tx1"/>
                </a:solidFill>
                <a:latin typeface="Arial" panose="020B0604020202020204" pitchFamily="34" charset="0"/>
                <a:cs typeface="Arial" panose="020B0604020202020204" pitchFamily="34" charset="0"/>
              </a:rPr>
              <a:t>3.2 </a:t>
            </a:r>
            <a:r>
              <a:rPr lang="en-US" dirty="0" err="1">
                <a:solidFill>
                  <a:schemeClr val="tx1"/>
                </a:solidFill>
                <a:latin typeface="Arial" panose="020B0604020202020204" pitchFamily="34" charset="0"/>
                <a:cs typeface="Arial" panose="020B0604020202020204" pitchFamily="34" charset="0"/>
              </a:rPr>
              <a:t>Các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chức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năng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của</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a:t>
            </a:r>
            <a:r>
              <a:rPr lang="vi-VN" dirty="0">
                <a:solidFill>
                  <a:schemeClr val="tx1"/>
                </a:solidFill>
                <a:latin typeface="Arial" panose="020B0604020202020204" pitchFamily="34" charset="0"/>
                <a:cs typeface="Arial" panose="020B0604020202020204" pitchFamily="34" charset="0"/>
              </a:rPr>
              <a:t>ư</a:t>
            </a:r>
            <a:r>
              <a:rPr lang="en-US" dirty="0" err="1">
                <a:solidFill>
                  <a:schemeClr val="tx1"/>
                </a:solidFill>
                <a:latin typeface="Arial" panose="020B0604020202020204" pitchFamily="34" charset="0"/>
                <a:cs typeface="Arial" panose="020B0604020202020204" pitchFamily="34" charset="0"/>
              </a:rPr>
              <a:t>ơng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trình</a:t>
            </a:r>
            <a:r>
              <a:rPr lang="en-US" dirty="0">
                <a:solidFill>
                  <a:schemeClr val="tx1"/>
                </a:solidFill>
                <a:latin typeface="Arial" panose="020B0604020202020204" pitchFamily="34" charset="0"/>
                <a:cs typeface="Arial" panose="020B0604020202020204" pitchFamily="34" charset="0"/>
              </a:rPr>
              <a:t>:</a:t>
            </a:r>
          </a:p>
          <a:p>
            <a:pPr lvl="1"/>
            <a:r>
              <a:rPr lang="en-US" sz="1800" dirty="0" err="1">
                <a:solidFill>
                  <a:schemeClr val="tx1"/>
                </a:solidFill>
                <a:latin typeface="Arial" panose="020B0604020202020204" pitchFamily="34" charset="0"/>
                <a:cs typeface="Arial" panose="020B0604020202020204" pitchFamily="34" charset="0"/>
              </a:rPr>
              <a:t>Tìm</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bài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đăng</a:t>
            </a:r>
            <a:endParaRPr lang="en-US" sz="1800" dirty="0">
              <a:solidFill>
                <a:schemeClr val="tx1"/>
              </a:solidFill>
              <a:latin typeface="Arial" panose="020B0604020202020204" pitchFamily="34" charset="0"/>
              <a:cs typeface="Arial" panose="020B0604020202020204" pitchFamily="34" charset="0"/>
            </a:endParaRPr>
          </a:p>
          <a:p>
            <a:pPr lvl="1"/>
            <a:r>
              <a:rPr lang="en-US" sz="1800" dirty="0" err="1">
                <a:solidFill>
                  <a:schemeClr val="tx1"/>
                </a:solidFill>
                <a:latin typeface="Arial" panose="020B0604020202020204" pitchFamily="34" charset="0"/>
                <a:cs typeface="Arial" panose="020B0604020202020204" pitchFamily="34" charset="0"/>
              </a:rPr>
              <a:t>Quản</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lý</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loại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phòng</a:t>
            </a:r>
            <a:r>
              <a:rPr lang="en-US" sz="1800" dirty="0">
                <a:solidFill>
                  <a:schemeClr val="tx1"/>
                </a:solidFill>
                <a:latin typeface="Arial" panose="020B0604020202020204" pitchFamily="34" charset="0"/>
                <a:cs typeface="Arial" panose="020B0604020202020204" pitchFamily="34" charset="0"/>
              </a:rPr>
              <a:t>.</a:t>
            </a:r>
          </a:p>
          <a:p>
            <a:pPr lvl="1"/>
            <a:r>
              <a:rPr lang="en-US" sz="1800" dirty="0" err="1">
                <a:solidFill>
                  <a:schemeClr val="tx1"/>
                </a:solidFill>
                <a:latin typeface="Arial" panose="020B0604020202020204" pitchFamily="34" charset="0"/>
                <a:cs typeface="Arial" panose="020B0604020202020204" pitchFamily="34" charset="0"/>
              </a:rPr>
              <a:t>Quản</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lý</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bài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đăng</a:t>
            </a:r>
            <a:r>
              <a:rPr lang="en-US" sz="1800" dirty="0">
                <a:solidFill>
                  <a:schemeClr val="tx1"/>
                </a:solidFill>
                <a:latin typeface="Arial" panose="020B0604020202020204" pitchFamily="34" charset="0"/>
                <a:cs typeface="Arial" panose="020B0604020202020204" pitchFamily="34" charset="0"/>
              </a:rPr>
              <a:t>.</a:t>
            </a:r>
          </a:p>
          <a:p>
            <a:pPr lvl="1"/>
            <a:r>
              <a:rPr lang="en-US" sz="1800" dirty="0" err="1">
                <a:solidFill>
                  <a:schemeClr val="tx1"/>
                </a:solidFill>
                <a:latin typeface="Arial" panose="020B0604020202020204" pitchFamily="34" charset="0"/>
                <a:cs typeface="Arial" panose="020B0604020202020204" pitchFamily="34" charset="0"/>
              </a:rPr>
              <a:t>Quản</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lý</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bài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viết</a:t>
            </a:r>
            <a:r>
              <a:rPr lang="en-US" sz="1800"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875955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97D52-3B31-4B88-B929-9D265785E86F}"/>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4. </a:t>
            </a:r>
            <a:r>
              <a:rPr lang="en-US" dirty="0" err="1">
                <a:latin typeface="Arial" panose="020B0604020202020204" pitchFamily="34" charset="0"/>
                <a:cs typeface="Arial" panose="020B0604020202020204" pitchFamily="34" charset="0"/>
              </a:rPr>
              <a:t>Quy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04D9F85-A63B-47F5-98A4-73D80E506D3F}"/>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4.1.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4.2.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diện</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4.3. </a:t>
            </a:r>
            <a:r>
              <a:rPr lang="en-US" dirty="0" err="1">
                <a:latin typeface="Arial" panose="020B0604020202020204" pitchFamily="34" charset="0"/>
                <a:cs typeface="Arial" panose="020B0604020202020204" pitchFamily="34" charset="0"/>
              </a:rPr>
              <a:t>Lập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ngôn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ngữ</a:t>
            </a:r>
            <a:r>
              <a:rPr lang="en-US" dirty="0">
                <a:latin typeface="Arial" panose="020B0604020202020204" pitchFamily="34" charset="0"/>
                <a:cs typeface="Arial" panose="020B0604020202020204" pitchFamily="34" charset="0"/>
              </a:rPr>
              <a:t> Java.</a:t>
            </a:r>
          </a:p>
          <a:p>
            <a:r>
              <a:rPr lang="en-US" dirty="0">
                <a:latin typeface="Arial" panose="020B0604020202020204" pitchFamily="34" charset="0"/>
                <a:cs typeface="Arial" panose="020B0604020202020204" pitchFamily="34" charset="0"/>
              </a:rPr>
              <a:t>4.4 </a:t>
            </a:r>
            <a:r>
              <a:rPr lang="en-US" dirty="0" err="1">
                <a:latin typeface="Arial" panose="020B0604020202020204" pitchFamily="34" charset="0"/>
                <a:cs typeface="Arial" panose="020B0604020202020204" pitchFamily="34" charset="0"/>
              </a:rPr>
              <a:t>Cài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đặt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trình</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0058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1B4F1-DD23-4554-A371-B17EF248A229}"/>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4.1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4744C5D-A95E-416D-B62D-9A7F0E01910C}"/>
              </a:ext>
            </a:extLst>
          </p:cNvPr>
          <p:cNvSpPr txBox="1"/>
          <p:nvPr/>
        </p:nvSpPr>
        <p:spPr>
          <a:xfrm>
            <a:off x="2878066" y="6488668"/>
            <a:ext cx="5663954" cy="369332"/>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1: S</a:t>
            </a:r>
            <a:r>
              <a:rPr lang="vi-VN" dirty="0">
                <a:latin typeface="Arial" panose="020B0604020202020204" pitchFamily="34" charset="0"/>
                <a:cs typeface="Arial" panose="020B0604020202020204" pitchFamily="34" charset="0"/>
              </a:rPr>
              <a:t>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use-case </a:t>
            </a:r>
            <a:r>
              <a:rPr lang="en-US" dirty="0" err="1">
                <a:latin typeface="Arial" panose="020B0604020202020204" pitchFamily="34" charset="0"/>
                <a:cs typeface="Arial" panose="020B0604020202020204" pitchFamily="34" charset="0"/>
              </a:rPr>
              <a:t>tổng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0939A7A-9733-4EF3-B22B-A9293D2995D5}"/>
              </a:ext>
            </a:extLst>
          </p:cNvPr>
          <p:cNvPicPr/>
          <p:nvPr/>
        </p:nvPicPr>
        <p:blipFill>
          <a:blip r:embed="rId2">
            <a:extLst>
              <a:ext uri="{28A0092B-C50C-407E-A947-70E740481C1C}">
                <a14:useLocalDpi xmlns:a14="http://schemas.microsoft.com/office/drawing/2010/main" val="0"/>
              </a:ext>
            </a:extLst>
          </a:blip>
          <a:stretch>
            <a:fillRect/>
          </a:stretch>
        </p:blipFill>
        <p:spPr>
          <a:xfrm>
            <a:off x="2738243" y="1741713"/>
            <a:ext cx="5943600" cy="4746955"/>
          </a:xfrm>
          <a:prstGeom prst="rect">
            <a:avLst/>
          </a:prstGeom>
        </p:spPr>
      </p:pic>
    </p:spTree>
    <p:extLst>
      <p:ext uri="{BB962C8B-B14F-4D97-AF65-F5344CB8AC3E}">
        <p14:creationId xmlns:p14="http://schemas.microsoft.com/office/powerpoint/2010/main" val="11214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19DA-A1E0-42D8-8FEB-B78D6E24B938}"/>
              </a:ext>
            </a:extLst>
          </p:cNvPr>
          <p:cNvSpPr>
            <a:spLocks noGrp="1"/>
          </p:cNvSpPr>
          <p:nvPr>
            <p:ph type="title"/>
          </p:nvPr>
        </p:nvSpPr>
        <p:spPr>
          <a:xfrm>
            <a:off x="1286930" y="772151"/>
            <a:ext cx="8761413" cy="706964"/>
          </a:xfrm>
        </p:spPr>
        <p:txBody>
          <a:bodyPr/>
          <a:lstStyle/>
          <a:p>
            <a:pPr algn="ctr"/>
            <a:r>
              <a:rPr lang="en-US" dirty="0">
                <a:latin typeface="Arial" panose="020B0604020202020204" pitchFamily="34" charset="0"/>
                <a:cs typeface="Arial" panose="020B0604020202020204" pitchFamily="34" charset="0"/>
              </a:rPr>
              <a:t>4.1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endParaRPr lang="en-US" dirty="0"/>
          </a:p>
        </p:txBody>
      </p:sp>
      <p:sp>
        <p:nvSpPr>
          <p:cNvPr id="6" name="TextBox 5">
            <a:extLst>
              <a:ext uri="{FF2B5EF4-FFF2-40B4-BE49-F238E27FC236}">
                <a16:creationId xmlns:a16="http://schemas.microsoft.com/office/drawing/2014/main" id="{C8189A8A-4597-41EC-AF97-D2AA7CDE76C4}"/>
              </a:ext>
            </a:extLst>
          </p:cNvPr>
          <p:cNvSpPr txBox="1"/>
          <p:nvPr/>
        </p:nvSpPr>
        <p:spPr>
          <a:xfrm>
            <a:off x="3070724" y="6673334"/>
            <a:ext cx="5663954" cy="369332"/>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2: use-case chi </a:t>
            </a:r>
            <a:r>
              <a:rPr lang="en-US" dirty="0" err="1">
                <a:latin typeface="Arial" panose="020B0604020202020204" pitchFamily="34" charset="0"/>
                <a:cs typeface="Arial" panose="020B0604020202020204" pitchFamily="34" charset="0"/>
              </a:rPr>
              <a:t>tiết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endParaRPr lang="en-US" dirty="0">
              <a:latin typeface="Arial" panose="020B0604020202020204" pitchFamily="34" charset="0"/>
              <a:cs typeface="Arial" panose="020B0604020202020204" pitchFamily="34" charset="0"/>
            </a:endParaRPr>
          </a:p>
        </p:txBody>
      </p:sp>
      <p:pic>
        <p:nvPicPr>
          <p:cNvPr id="7" name="Picture 6" descr="Diagram&#10;&#10;Description automatically generated">
            <a:extLst>
              <a:ext uri="{FF2B5EF4-FFF2-40B4-BE49-F238E27FC236}">
                <a16:creationId xmlns:a16="http://schemas.microsoft.com/office/drawing/2014/main" id="{99C16FED-7E90-4139-B3D9-02E2539AADE4}"/>
              </a:ext>
            </a:extLst>
          </p:cNvPr>
          <p:cNvPicPr/>
          <p:nvPr/>
        </p:nvPicPr>
        <p:blipFill>
          <a:blip r:embed="rId2">
            <a:extLst>
              <a:ext uri="{28A0092B-C50C-407E-A947-70E740481C1C}">
                <a14:useLocalDpi xmlns:a14="http://schemas.microsoft.com/office/drawing/2010/main" val="0"/>
              </a:ext>
            </a:extLst>
          </a:blip>
          <a:stretch>
            <a:fillRect/>
          </a:stretch>
        </p:blipFill>
        <p:spPr>
          <a:xfrm>
            <a:off x="900332" y="1479114"/>
            <a:ext cx="10818056" cy="5194220"/>
          </a:xfrm>
          <a:prstGeom prst="rect">
            <a:avLst/>
          </a:prstGeom>
        </p:spPr>
      </p:pic>
    </p:spTree>
    <p:extLst>
      <p:ext uri="{BB962C8B-B14F-4D97-AF65-F5344CB8AC3E}">
        <p14:creationId xmlns:p14="http://schemas.microsoft.com/office/powerpoint/2010/main" val="1212283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7D84-2E85-4F74-B272-9018CB6260FE}"/>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4.1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endParaRPr lang="en-US" dirty="0"/>
          </a:p>
        </p:txBody>
      </p:sp>
      <p:sp>
        <p:nvSpPr>
          <p:cNvPr id="5" name="TextBox 4">
            <a:extLst>
              <a:ext uri="{FF2B5EF4-FFF2-40B4-BE49-F238E27FC236}">
                <a16:creationId xmlns:a16="http://schemas.microsoft.com/office/drawing/2014/main" id="{941D5668-F21D-4FBC-B319-5AB7278C5708}"/>
              </a:ext>
            </a:extLst>
          </p:cNvPr>
          <p:cNvSpPr txBox="1"/>
          <p:nvPr/>
        </p:nvSpPr>
        <p:spPr>
          <a:xfrm>
            <a:off x="2741390" y="6117401"/>
            <a:ext cx="5663954" cy="646331"/>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3: </a:t>
            </a:r>
            <a:r>
              <a:rPr lang="en-US" dirty="0" err="1">
                <a:latin typeface="Arial" panose="020B0604020202020204" pitchFamily="34" charset="0"/>
                <a:cs typeface="Arial" panose="020B0604020202020204" pitchFamily="34" charset="0"/>
              </a:rPr>
              <a:t>Sơ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nhập</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khách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hàng</a:t>
            </a:r>
            <a:r>
              <a:rPr lang="en-US" dirty="0">
                <a:latin typeface="Arial" panose="020B0604020202020204" pitchFamily="34" charset="0"/>
                <a:cs typeface="Arial" panose="020B0604020202020204" pitchFamily="34" charset="0"/>
              </a:rPr>
              <a:t>)</a:t>
            </a:r>
          </a:p>
        </p:txBody>
      </p:sp>
      <p:pic>
        <p:nvPicPr>
          <p:cNvPr id="7" name="Content Placeholder 6">
            <a:extLst>
              <a:ext uri="{FF2B5EF4-FFF2-40B4-BE49-F238E27FC236}">
                <a16:creationId xmlns:a16="http://schemas.microsoft.com/office/drawing/2014/main" id="{8E4FAD6E-4306-4BFD-BDB8-31350FF9E6F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546252" y="1885071"/>
            <a:ext cx="6485206" cy="4134729"/>
          </a:xfrm>
          <a:prstGeom prst="rect">
            <a:avLst/>
          </a:prstGeom>
        </p:spPr>
      </p:pic>
    </p:spTree>
    <p:extLst>
      <p:ext uri="{BB962C8B-B14F-4D97-AF65-F5344CB8AC3E}">
        <p14:creationId xmlns:p14="http://schemas.microsoft.com/office/powerpoint/2010/main" val="1261508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19DA-A1E0-42D8-8FEB-B78D6E24B938}"/>
              </a:ext>
            </a:extLst>
          </p:cNvPr>
          <p:cNvSpPr>
            <a:spLocks noGrp="1"/>
          </p:cNvSpPr>
          <p:nvPr>
            <p:ph type="title"/>
          </p:nvPr>
        </p:nvSpPr>
        <p:spPr>
          <a:xfrm>
            <a:off x="1484891" y="980171"/>
            <a:ext cx="8761413" cy="706964"/>
          </a:xfrm>
        </p:spPr>
        <p:txBody>
          <a:bodyPr/>
          <a:lstStyle/>
          <a:p>
            <a:pPr algn="ctr"/>
            <a:r>
              <a:rPr lang="en-US" dirty="0">
                <a:latin typeface="Arial" panose="020B0604020202020204" pitchFamily="34" charset="0"/>
                <a:cs typeface="Arial" panose="020B0604020202020204" pitchFamily="34" charset="0"/>
              </a:rPr>
              <a:t>4.1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endParaRPr lang="en-US" dirty="0"/>
          </a:p>
        </p:txBody>
      </p:sp>
      <p:sp>
        <p:nvSpPr>
          <p:cNvPr id="6" name="TextBox 5">
            <a:extLst>
              <a:ext uri="{FF2B5EF4-FFF2-40B4-BE49-F238E27FC236}">
                <a16:creationId xmlns:a16="http://schemas.microsoft.com/office/drawing/2014/main" id="{C8189A8A-4597-41EC-AF97-D2AA7CDE76C4}"/>
              </a:ext>
            </a:extLst>
          </p:cNvPr>
          <p:cNvSpPr txBox="1"/>
          <p:nvPr/>
        </p:nvSpPr>
        <p:spPr>
          <a:xfrm>
            <a:off x="3021744" y="6363425"/>
            <a:ext cx="6462944" cy="369332"/>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4: </a:t>
            </a:r>
            <a:r>
              <a:rPr lang="en-US" dirty="0" err="1">
                <a:latin typeface="Arial" panose="020B0604020202020204" pitchFamily="34" charset="0"/>
                <a:cs typeface="Arial" panose="020B0604020202020204" pitchFamily="34" charset="0"/>
              </a:rPr>
              <a:t>Sơ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nhập</a:t>
            </a:r>
            <a:r>
              <a:rPr lang="en-US" dirty="0">
                <a:latin typeface="Arial" panose="020B0604020202020204" pitchFamily="34" charset="0"/>
                <a:cs typeface="Arial" panose="020B0604020202020204" pitchFamily="34" charset="0"/>
              </a:rPr>
              <a:t>(admin, sale</a:t>
            </a:r>
            <a:r>
              <a:rPr lang="en-US" dirty="0"/>
              <a:t>)</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C6689D8-F369-468B-BDBE-3575A9CE987B}"/>
              </a:ext>
            </a:extLst>
          </p:cNvPr>
          <p:cNvPicPr/>
          <p:nvPr/>
        </p:nvPicPr>
        <p:blipFill>
          <a:blip r:embed="rId2">
            <a:extLst>
              <a:ext uri="{28A0092B-C50C-407E-A947-70E740481C1C}">
                <a14:useLocalDpi xmlns:a14="http://schemas.microsoft.com/office/drawing/2010/main" val="0"/>
              </a:ext>
            </a:extLst>
          </a:blip>
          <a:stretch>
            <a:fillRect/>
          </a:stretch>
        </p:blipFill>
        <p:spPr>
          <a:xfrm>
            <a:off x="2522806" y="1761270"/>
            <a:ext cx="7146387" cy="4602155"/>
          </a:xfrm>
          <a:prstGeom prst="rect">
            <a:avLst/>
          </a:prstGeom>
        </p:spPr>
      </p:pic>
    </p:spTree>
    <p:extLst>
      <p:ext uri="{BB962C8B-B14F-4D97-AF65-F5344CB8AC3E}">
        <p14:creationId xmlns:p14="http://schemas.microsoft.com/office/powerpoint/2010/main" val="3315649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19DA-A1E0-42D8-8FEB-B78D6E24B938}"/>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4.1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endParaRPr lang="en-US" dirty="0"/>
          </a:p>
        </p:txBody>
      </p:sp>
      <p:sp>
        <p:nvSpPr>
          <p:cNvPr id="6" name="TextBox 5">
            <a:extLst>
              <a:ext uri="{FF2B5EF4-FFF2-40B4-BE49-F238E27FC236}">
                <a16:creationId xmlns:a16="http://schemas.microsoft.com/office/drawing/2014/main" id="{C8189A8A-4597-41EC-AF97-D2AA7CDE76C4}"/>
              </a:ext>
            </a:extLst>
          </p:cNvPr>
          <p:cNvSpPr txBox="1"/>
          <p:nvPr/>
        </p:nvSpPr>
        <p:spPr>
          <a:xfrm>
            <a:off x="2864528" y="6488668"/>
            <a:ext cx="6462944" cy="369332"/>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5: </a:t>
            </a:r>
            <a:r>
              <a:rPr lang="en-US" dirty="0" err="1">
                <a:latin typeface="Arial" panose="020B0604020202020204" pitchFamily="34" charset="0"/>
                <a:cs typeface="Arial" panose="020B0604020202020204" pitchFamily="34" charset="0"/>
              </a:rPr>
              <a:t>Sơ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tìm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hàng</a:t>
            </a:r>
            <a:r>
              <a:rPr lang="en-US"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6E85A4C5-0E3B-4A0F-9577-0BE9BEF94C2E}"/>
              </a:ext>
            </a:extLst>
          </p:cNvPr>
          <p:cNvPicPr/>
          <p:nvPr/>
        </p:nvPicPr>
        <p:blipFill>
          <a:blip r:embed="rId2">
            <a:extLst>
              <a:ext uri="{28A0092B-C50C-407E-A947-70E740481C1C}">
                <a14:useLocalDpi xmlns:a14="http://schemas.microsoft.com/office/drawing/2010/main" val="0"/>
              </a:ext>
            </a:extLst>
          </a:blip>
          <a:stretch>
            <a:fillRect/>
          </a:stretch>
        </p:blipFill>
        <p:spPr>
          <a:xfrm>
            <a:off x="2305745" y="1680632"/>
            <a:ext cx="7610621" cy="4537288"/>
          </a:xfrm>
          <a:prstGeom prst="rect">
            <a:avLst/>
          </a:prstGeom>
        </p:spPr>
      </p:pic>
    </p:spTree>
    <p:extLst>
      <p:ext uri="{BB962C8B-B14F-4D97-AF65-F5344CB8AC3E}">
        <p14:creationId xmlns:p14="http://schemas.microsoft.com/office/powerpoint/2010/main" val="1319993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19DA-A1E0-42D8-8FEB-B78D6E24B938}"/>
              </a:ext>
            </a:extLst>
          </p:cNvPr>
          <p:cNvSpPr>
            <a:spLocks noGrp="1"/>
          </p:cNvSpPr>
          <p:nvPr>
            <p:ph type="title"/>
          </p:nvPr>
        </p:nvSpPr>
        <p:spPr/>
        <p:txBody>
          <a:bodyPr/>
          <a:lstStyle/>
          <a:p>
            <a:pPr algn="ct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4.1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endParaRPr lang="en-US" dirty="0"/>
          </a:p>
        </p:txBody>
      </p:sp>
      <p:sp>
        <p:nvSpPr>
          <p:cNvPr id="6" name="TextBox 5">
            <a:extLst>
              <a:ext uri="{FF2B5EF4-FFF2-40B4-BE49-F238E27FC236}">
                <a16:creationId xmlns:a16="http://schemas.microsoft.com/office/drawing/2014/main" id="{C8189A8A-4597-41EC-AF97-D2AA7CDE76C4}"/>
              </a:ext>
            </a:extLst>
          </p:cNvPr>
          <p:cNvSpPr txBox="1"/>
          <p:nvPr/>
        </p:nvSpPr>
        <p:spPr>
          <a:xfrm>
            <a:off x="2984037" y="6488668"/>
            <a:ext cx="6462944" cy="369332"/>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6: </a:t>
            </a:r>
            <a:r>
              <a:rPr lang="en-US" dirty="0" err="1">
                <a:latin typeface="Arial" panose="020B0604020202020204" pitchFamily="34" charset="0"/>
                <a:cs typeface="Arial" panose="020B0604020202020204" pitchFamily="34" charset="0"/>
              </a:rPr>
              <a:t>Sơ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đăng</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chủ</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nhà</a:t>
            </a:r>
            <a:r>
              <a:rPr lang="en-US"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3B7F8054-1C4B-44F1-AAEE-8C96B15896CB}"/>
              </a:ext>
            </a:extLst>
          </p:cNvPr>
          <p:cNvPicPr/>
          <p:nvPr/>
        </p:nvPicPr>
        <p:blipFill>
          <a:blip r:embed="rId2">
            <a:extLst>
              <a:ext uri="{28A0092B-C50C-407E-A947-70E740481C1C}">
                <a14:useLocalDpi xmlns:a14="http://schemas.microsoft.com/office/drawing/2010/main" val="0"/>
              </a:ext>
            </a:extLst>
          </a:blip>
          <a:stretch>
            <a:fillRect/>
          </a:stretch>
        </p:blipFill>
        <p:spPr>
          <a:xfrm>
            <a:off x="2419642" y="2143125"/>
            <a:ext cx="7624689" cy="4102930"/>
          </a:xfrm>
          <a:prstGeom prst="rect">
            <a:avLst/>
          </a:prstGeom>
        </p:spPr>
      </p:pic>
    </p:spTree>
    <p:extLst>
      <p:ext uri="{BB962C8B-B14F-4D97-AF65-F5344CB8AC3E}">
        <p14:creationId xmlns:p14="http://schemas.microsoft.com/office/powerpoint/2010/main" val="4221331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19DA-A1E0-42D8-8FEB-B78D6E24B938}"/>
              </a:ext>
            </a:extLst>
          </p:cNvPr>
          <p:cNvSpPr>
            <a:spLocks noGrp="1"/>
          </p:cNvSpPr>
          <p:nvPr>
            <p:ph type="title"/>
          </p:nvPr>
        </p:nvSpPr>
        <p:spPr/>
        <p:txBody>
          <a:bodyPr/>
          <a:lstStyle/>
          <a:p>
            <a:pPr algn="ct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endParaRPr lang="en-US" dirty="0"/>
          </a:p>
        </p:txBody>
      </p:sp>
      <p:sp>
        <p:nvSpPr>
          <p:cNvPr id="6" name="TextBox 5">
            <a:extLst>
              <a:ext uri="{FF2B5EF4-FFF2-40B4-BE49-F238E27FC236}">
                <a16:creationId xmlns:a16="http://schemas.microsoft.com/office/drawing/2014/main" id="{C8189A8A-4597-41EC-AF97-D2AA7CDE76C4}"/>
              </a:ext>
            </a:extLst>
          </p:cNvPr>
          <p:cNvSpPr txBox="1"/>
          <p:nvPr/>
        </p:nvSpPr>
        <p:spPr>
          <a:xfrm>
            <a:off x="2501704" y="6488668"/>
            <a:ext cx="6462944" cy="369332"/>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7: </a:t>
            </a:r>
            <a:r>
              <a:rPr lang="en-US" dirty="0" err="1">
                <a:latin typeface="Arial" panose="020B0604020202020204" pitchFamily="34" charset="0"/>
                <a:cs typeface="Arial" panose="020B0604020202020204" pitchFamily="34" charset="0"/>
              </a:rPr>
              <a:t>Sơ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chủ</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nhà</a:t>
            </a:r>
            <a:r>
              <a:rPr lang="en-US"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2E9AEC79-1B5D-40E6-81E9-25B208AB5E63}"/>
              </a:ext>
            </a:extLst>
          </p:cNvPr>
          <p:cNvPicPr/>
          <p:nvPr/>
        </p:nvPicPr>
        <p:blipFill>
          <a:blip r:embed="rId2">
            <a:extLst>
              <a:ext uri="{28A0092B-C50C-407E-A947-70E740481C1C}">
                <a14:useLocalDpi xmlns:a14="http://schemas.microsoft.com/office/drawing/2010/main" val="0"/>
              </a:ext>
            </a:extLst>
          </a:blip>
          <a:stretch>
            <a:fillRect/>
          </a:stretch>
        </p:blipFill>
        <p:spPr>
          <a:xfrm>
            <a:off x="2501704" y="1987582"/>
            <a:ext cx="7188590" cy="3896750"/>
          </a:xfrm>
          <a:prstGeom prst="rect">
            <a:avLst/>
          </a:prstGeom>
        </p:spPr>
      </p:pic>
    </p:spTree>
    <p:extLst>
      <p:ext uri="{BB962C8B-B14F-4D97-AF65-F5344CB8AC3E}">
        <p14:creationId xmlns:p14="http://schemas.microsoft.com/office/powerpoint/2010/main" val="2360518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19DA-A1E0-42D8-8FEB-B78D6E24B938}"/>
              </a:ext>
            </a:extLst>
          </p:cNvPr>
          <p:cNvSpPr>
            <a:spLocks noGrp="1"/>
          </p:cNvSpPr>
          <p:nvPr>
            <p:ph type="title"/>
          </p:nvPr>
        </p:nvSpPr>
        <p:spPr>
          <a:xfrm>
            <a:off x="1715293" y="803985"/>
            <a:ext cx="8761413" cy="706964"/>
          </a:xfrm>
        </p:spPr>
        <p:txBody>
          <a:bodyPr/>
          <a:lstStyle/>
          <a:p>
            <a:pPr algn="ctr"/>
            <a:r>
              <a:rPr lang="en-US" dirty="0">
                <a:latin typeface="Arial" panose="020B0604020202020204" pitchFamily="34" charset="0"/>
                <a:cs typeface="Arial" panose="020B0604020202020204" pitchFamily="34" charset="0"/>
              </a:rPr>
              <a:t>4.1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endParaRPr lang="en-US" dirty="0"/>
          </a:p>
        </p:txBody>
      </p:sp>
      <p:sp>
        <p:nvSpPr>
          <p:cNvPr id="6" name="TextBox 5">
            <a:extLst>
              <a:ext uri="{FF2B5EF4-FFF2-40B4-BE49-F238E27FC236}">
                <a16:creationId xmlns:a16="http://schemas.microsoft.com/office/drawing/2014/main" id="{C8189A8A-4597-41EC-AF97-D2AA7CDE76C4}"/>
              </a:ext>
            </a:extLst>
          </p:cNvPr>
          <p:cNvSpPr txBox="1"/>
          <p:nvPr/>
        </p:nvSpPr>
        <p:spPr>
          <a:xfrm>
            <a:off x="2470782" y="6513254"/>
            <a:ext cx="7250433" cy="646331"/>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8: </a:t>
            </a:r>
            <a:r>
              <a:rPr lang="en-US" dirty="0" err="1">
                <a:latin typeface="Arial" panose="020B0604020202020204" pitchFamily="34" charset="0"/>
                <a:cs typeface="Arial" panose="020B0604020202020204" pitchFamily="34" charset="0"/>
              </a:rPr>
              <a:t>Sơ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đăng</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chủ</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nhà</a:t>
            </a:r>
            <a:r>
              <a:rPr lang="en-US" dirty="0">
                <a:latin typeface="Arial" panose="020B0604020202020204" pitchFamily="34" charset="0"/>
                <a:cs typeface="Arial" panose="020B0604020202020204" pitchFamily="34" charset="0"/>
              </a:rPr>
              <a:t>)</a:t>
            </a:r>
          </a:p>
          <a:p>
            <a:pPr algn="ct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EA1AFB6-E21F-4DEA-9A6B-AF3F62E2F892}"/>
              </a:ext>
            </a:extLst>
          </p:cNvPr>
          <p:cNvPicPr/>
          <p:nvPr/>
        </p:nvPicPr>
        <p:blipFill>
          <a:blip r:embed="rId2">
            <a:extLst>
              <a:ext uri="{28A0092B-C50C-407E-A947-70E740481C1C}">
                <a14:useLocalDpi xmlns:a14="http://schemas.microsoft.com/office/drawing/2010/main" val="0"/>
              </a:ext>
            </a:extLst>
          </a:blip>
          <a:stretch>
            <a:fillRect/>
          </a:stretch>
        </p:blipFill>
        <p:spPr>
          <a:xfrm>
            <a:off x="2222695" y="1510949"/>
            <a:ext cx="7863840" cy="4543066"/>
          </a:xfrm>
          <a:prstGeom prst="rect">
            <a:avLst/>
          </a:prstGeom>
        </p:spPr>
      </p:pic>
    </p:spTree>
    <p:extLst>
      <p:ext uri="{BB962C8B-B14F-4D97-AF65-F5344CB8AC3E}">
        <p14:creationId xmlns:p14="http://schemas.microsoft.com/office/powerpoint/2010/main" val="2318304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A730E-5EED-494A-B597-526AE0659243}"/>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1.</a:t>
            </a:r>
            <a:r>
              <a:rPr lang="vi-VN" dirty="0">
                <a:latin typeface="Arial" panose="020B0604020202020204" pitchFamily="34" charset="0"/>
                <a:cs typeface="Arial" panose="020B0604020202020204" pitchFamily="34" charset="0"/>
              </a:rPr>
              <a:t>Đư</a:t>
            </a:r>
            <a:r>
              <a:rPr lang="en-US" dirty="0">
                <a:latin typeface="Arial" panose="020B0604020202020204" pitchFamily="34" charset="0"/>
                <a:cs typeface="Arial" panose="020B0604020202020204" pitchFamily="34" charset="0"/>
              </a:rPr>
              <a:t>a ra </a:t>
            </a:r>
            <a:r>
              <a:rPr lang="en-US" dirty="0" err="1">
                <a:latin typeface="Arial" panose="020B0604020202020204" pitchFamily="34" charset="0"/>
                <a:cs typeface="Arial" panose="020B0604020202020204" pitchFamily="34" charset="0"/>
              </a:rPr>
              <a:t>vấn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đề</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C551D7C-6DF7-4351-9D24-F48B401E8369}"/>
              </a:ext>
            </a:extLst>
          </p:cNvPr>
          <p:cNvSpPr>
            <a:spLocks noGrp="1"/>
          </p:cNvSpPr>
          <p:nvPr>
            <p:ph idx="1"/>
          </p:nvPr>
        </p:nvSpPr>
        <p:spPr/>
        <p:txBody>
          <a:bodyPr>
            <a:normAutofit/>
          </a:bodyPr>
          <a:lstStyle/>
          <a:p>
            <a:pPr algn="just"/>
            <a:r>
              <a:rPr lang="en-US" b="1" dirty="0">
                <a:solidFill>
                  <a:schemeClr val="tx1"/>
                </a:solidFill>
                <a:latin typeface="Arial" panose="020B0604020202020204" pitchFamily="34" charset="0"/>
                <a:cs typeface="Arial" panose="020B0604020202020204" pitchFamily="34" charset="0"/>
              </a:rPr>
              <a:t>1.1. </a:t>
            </a:r>
            <a:r>
              <a:rPr lang="en-US" b="1" dirty="0" err="1">
                <a:solidFill>
                  <a:schemeClr val="tx1"/>
                </a:solidFill>
                <a:latin typeface="Arial" panose="020B0604020202020204" pitchFamily="34" charset="0"/>
                <a:cs typeface="Arial" panose="020B0604020202020204" pitchFamily="34" charset="0"/>
              </a:rPr>
              <a:t>Tính</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thời</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sự</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và</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tầm</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quan</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trọng</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của</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đề</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tài</a:t>
            </a:r>
            <a:endParaRPr lang="en-US" b="1" dirty="0">
              <a:solidFill>
                <a:schemeClr val="tx1"/>
              </a:solidFill>
              <a:latin typeface="Arial" panose="020B0604020202020204" pitchFamily="34" charset="0"/>
              <a:cs typeface="Arial" panose="020B0604020202020204" pitchFamily="34" charset="0"/>
            </a:endParaRPr>
          </a:p>
          <a:p>
            <a:pPr algn="just">
              <a:buFont typeface="Wingdings" panose="05000000000000000000" pitchFamily="2" charset="2"/>
              <a:buChar char="ü"/>
            </a:pPr>
            <a:r>
              <a:rPr lang="en-US" b="1" dirty="0" err="1">
                <a:solidFill>
                  <a:schemeClr val="tx1"/>
                </a:solidFill>
                <a:latin typeface="Arial" panose="020B0604020202020204" pitchFamily="34" charset="0"/>
                <a:cs typeface="Arial" panose="020B0604020202020204" pitchFamily="34" charset="0"/>
              </a:rPr>
              <a:t>Đối</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với</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khách</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hàng</a:t>
            </a:r>
            <a:r>
              <a:rPr lang="en-US" b="1" dirty="0">
                <a:solidFill>
                  <a:schemeClr val="tx1"/>
                </a:solidFill>
                <a:latin typeface="Arial" panose="020B0604020202020204" pitchFamily="34" charset="0"/>
                <a:cs typeface="Arial" panose="020B0604020202020204" pitchFamily="34" charset="0"/>
              </a:rPr>
              <a:t>:</a:t>
            </a:r>
          </a:p>
          <a:p>
            <a:pPr algn="just">
              <a:buFont typeface="Arial" panose="020B0604020202020204" pitchFamily="34" charset="0"/>
              <a:buChar char="•"/>
            </a:pPr>
            <a:r>
              <a:rPr lang="en-US" dirty="0" err="1">
                <a:solidFill>
                  <a:schemeClr val="tx1"/>
                </a:solidFill>
                <a:latin typeface="Arial" panose="020B0604020202020204" pitchFamily="34" charset="0"/>
                <a:cs typeface="Arial" panose="020B0604020202020204" pitchFamily="34" charset="0"/>
              </a:rPr>
              <a:t>Không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bị</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giới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hạn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thời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gian</a:t>
            </a:r>
            <a:endParaRPr lang="en-US" dirty="0">
              <a:solidFill>
                <a:schemeClr val="tx1"/>
              </a:solidFill>
              <a:latin typeface="Arial" panose="020B0604020202020204" pitchFamily="34" charset="0"/>
              <a:cs typeface="Arial" panose="020B0604020202020204" pitchFamily="34" charset="0"/>
            </a:endParaRPr>
          </a:p>
          <a:p>
            <a:pPr algn="just">
              <a:buFont typeface="Arial" panose="020B0604020202020204" pitchFamily="34" charset="0"/>
              <a:buChar char="•"/>
            </a:pPr>
            <a:r>
              <a:rPr lang="en-US" dirty="0" err="1">
                <a:solidFill>
                  <a:schemeClr val="tx1"/>
                </a:solidFill>
                <a:latin typeface="Arial" panose="020B0604020202020204" pitchFamily="34" charset="0"/>
                <a:cs typeface="Arial" panose="020B0604020202020204" pitchFamily="34" charset="0"/>
              </a:rPr>
              <a:t>Không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bị</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giới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hạn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địa</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điểm</a:t>
            </a:r>
            <a:r>
              <a:rPr lang="en-US" dirty="0">
                <a:solidFill>
                  <a:schemeClr val="tx1"/>
                </a:solidFill>
                <a:latin typeface="Arial" panose="020B0604020202020204" pitchFamily="34" charset="0"/>
                <a:cs typeface="Arial" panose="020B0604020202020204" pitchFamily="34" charset="0"/>
              </a:rPr>
              <a:t>.</a:t>
            </a:r>
          </a:p>
          <a:p>
            <a:pPr algn="just">
              <a:buFont typeface="Arial" panose="020B0604020202020204" pitchFamily="34" charset="0"/>
              <a:buChar char="•"/>
            </a:pPr>
            <a:r>
              <a:rPr lang="en-US" dirty="0" err="1">
                <a:solidFill>
                  <a:schemeClr val="tx1"/>
                </a:solidFill>
                <a:latin typeface="Arial" panose="020B0604020202020204" pitchFamily="34" charset="0"/>
                <a:cs typeface="Arial" panose="020B0604020202020204" pitchFamily="34" charset="0"/>
              </a:rPr>
              <a:t>Nhiều</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lựa</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chọn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về</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địa</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điểm</a:t>
            </a:r>
            <a:endParaRPr lang="en-US" dirty="0">
              <a:solidFill>
                <a:schemeClr val="tx1"/>
              </a:solidFill>
              <a:latin typeface="Arial" panose="020B0604020202020204" pitchFamily="34" charset="0"/>
              <a:cs typeface="Arial" panose="020B0604020202020204" pitchFamily="34" charset="0"/>
            </a:endParaRPr>
          </a:p>
          <a:p>
            <a:pPr algn="just">
              <a:buFont typeface="Arial" panose="020B0604020202020204" pitchFamily="34" charset="0"/>
              <a:buChar char="•"/>
            </a:pPr>
            <a:r>
              <a:rPr lang="en-US" dirty="0" err="1">
                <a:solidFill>
                  <a:schemeClr val="tx1"/>
                </a:solidFill>
                <a:latin typeface="Arial" panose="020B0604020202020204" pitchFamily="34" charset="0"/>
                <a:cs typeface="Arial" panose="020B0604020202020204" pitchFamily="34" charset="0"/>
              </a:rPr>
              <a:t>Thoải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mái</a:t>
            </a:r>
            <a:r>
              <a:rPr lang="en-US" dirty="0">
                <a:solidFill>
                  <a:schemeClr val="tx1"/>
                </a:solidFill>
                <a:latin typeface="Arial" panose="020B0604020202020204" pitchFamily="34" charset="0"/>
                <a:cs typeface="Arial" panose="020B0604020202020204" pitchFamily="34" charset="0"/>
              </a:rPr>
              <a:t> so </a:t>
            </a:r>
            <a:r>
              <a:rPr lang="en-US" dirty="0" err="1">
                <a:solidFill>
                  <a:schemeClr val="tx1"/>
                </a:solidFill>
                <a:latin typeface="Arial" panose="020B0604020202020204" pitchFamily="34" charset="0"/>
                <a:cs typeface="Arial" panose="020B0604020202020204" pitchFamily="34" charset="0"/>
              </a:rPr>
              <a:t>sánh</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giá</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cả</a:t>
            </a:r>
            <a:r>
              <a:rPr lang="en-US" dirty="0">
                <a:solidFill>
                  <a:schemeClr val="tx1"/>
                </a:solidFill>
                <a:latin typeface="Arial" panose="020B0604020202020204" pitchFamily="34" charset="0"/>
                <a:cs typeface="Arial" panose="020B0604020202020204" pitchFamily="34" charset="0"/>
              </a:rPr>
              <a:t>.</a:t>
            </a:r>
          </a:p>
          <a:p>
            <a:pPr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DE07D6E-E09D-4D7D-A43C-CEBBE4F61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7051" y="3698674"/>
            <a:ext cx="2709169" cy="2490808"/>
          </a:xfrm>
          <a:prstGeom prst="rect">
            <a:avLst/>
          </a:prstGeom>
        </p:spPr>
      </p:pic>
    </p:spTree>
    <p:extLst>
      <p:ext uri="{BB962C8B-B14F-4D97-AF65-F5344CB8AC3E}">
        <p14:creationId xmlns:p14="http://schemas.microsoft.com/office/powerpoint/2010/main" val="405760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19DA-A1E0-42D8-8FEB-B78D6E24B938}"/>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4.1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endParaRPr lang="en-US" dirty="0"/>
          </a:p>
        </p:txBody>
      </p:sp>
      <p:sp>
        <p:nvSpPr>
          <p:cNvPr id="6" name="TextBox 5">
            <a:extLst>
              <a:ext uri="{FF2B5EF4-FFF2-40B4-BE49-F238E27FC236}">
                <a16:creationId xmlns:a16="http://schemas.microsoft.com/office/drawing/2014/main" id="{C8189A8A-4597-41EC-AF97-D2AA7CDE76C4}"/>
              </a:ext>
            </a:extLst>
          </p:cNvPr>
          <p:cNvSpPr txBox="1"/>
          <p:nvPr/>
        </p:nvSpPr>
        <p:spPr>
          <a:xfrm>
            <a:off x="2864528" y="6488668"/>
            <a:ext cx="6462944" cy="369332"/>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9: </a:t>
            </a:r>
            <a:r>
              <a:rPr lang="en-US" dirty="0" err="1">
                <a:latin typeface="Arial" panose="020B0604020202020204" pitchFamily="34" charset="0"/>
                <a:cs typeface="Arial" panose="020B0604020202020204" pitchFamily="34" charset="0"/>
              </a:rPr>
              <a:t>Sơ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phòng</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A484433-37BC-4B03-9776-202093433A2D}"/>
              </a:ext>
            </a:extLst>
          </p:cNvPr>
          <p:cNvPicPr/>
          <p:nvPr/>
        </p:nvPicPr>
        <p:blipFill>
          <a:blip r:embed="rId2">
            <a:extLst>
              <a:ext uri="{28A0092B-C50C-407E-A947-70E740481C1C}">
                <a14:useLocalDpi xmlns:a14="http://schemas.microsoft.com/office/drawing/2010/main" val="0"/>
              </a:ext>
            </a:extLst>
          </a:blip>
          <a:stretch>
            <a:fillRect/>
          </a:stretch>
        </p:blipFill>
        <p:spPr>
          <a:xfrm>
            <a:off x="2067951" y="1779106"/>
            <a:ext cx="7723163" cy="4354408"/>
          </a:xfrm>
          <a:prstGeom prst="rect">
            <a:avLst/>
          </a:prstGeom>
        </p:spPr>
      </p:pic>
    </p:spTree>
    <p:extLst>
      <p:ext uri="{BB962C8B-B14F-4D97-AF65-F5344CB8AC3E}">
        <p14:creationId xmlns:p14="http://schemas.microsoft.com/office/powerpoint/2010/main" val="2974045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19DA-A1E0-42D8-8FEB-B78D6E24B938}"/>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4.1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endParaRPr lang="en-US" dirty="0"/>
          </a:p>
        </p:txBody>
      </p:sp>
      <p:sp>
        <p:nvSpPr>
          <p:cNvPr id="6" name="TextBox 5">
            <a:extLst>
              <a:ext uri="{FF2B5EF4-FFF2-40B4-BE49-F238E27FC236}">
                <a16:creationId xmlns:a16="http://schemas.microsoft.com/office/drawing/2014/main" id="{C8189A8A-4597-41EC-AF97-D2AA7CDE76C4}"/>
              </a:ext>
            </a:extLst>
          </p:cNvPr>
          <p:cNvSpPr txBox="1"/>
          <p:nvPr/>
        </p:nvSpPr>
        <p:spPr>
          <a:xfrm>
            <a:off x="2568794" y="6488668"/>
            <a:ext cx="7054411" cy="369332"/>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10: </a:t>
            </a:r>
            <a:r>
              <a:rPr lang="en-US" dirty="0" err="1">
                <a:latin typeface="Arial" panose="020B0604020202020204" pitchFamily="34" charset="0"/>
                <a:cs typeface="Arial" panose="020B0604020202020204" pitchFamily="34" charset="0"/>
              </a:rPr>
              <a:t>Sơ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phòng</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2B36DE2-93F4-4B50-94E4-903069BE9F32}"/>
              </a:ext>
            </a:extLst>
          </p:cNvPr>
          <p:cNvPicPr/>
          <p:nvPr/>
        </p:nvPicPr>
        <p:blipFill>
          <a:blip r:embed="rId2">
            <a:extLst>
              <a:ext uri="{28A0092B-C50C-407E-A947-70E740481C1C}">
                <a14:useLocalDpi xmlns:a14="http://schemas.microsoft.com/office/drawing/2010/main" val="0"/>
              </a:ext>
            </a:extLst>
          </a:blip>
          <a:stretch>
            <a:fillRect/>
          </a:stretch>
        </p:blipFill>
        <p:spPr>
          <a:xfrm>
            <a:off x="2096991" y="2011164"/>
            <a:ext cx="7526214" cy="4083667"/>
          </a:xfrm>
          <a:prstGeom prst="rect">
            <a:avLst/>
          </a:prstGeom>
        </p:spPr>
      </p:pic>
    </p:spTree>
    <p:extLst>
      <p:ext uri="{BB962C8B-B14F-4D97-AF65-F5344CB8AC3E}">
        <p14:creationId xmlns:p14="http://schemas.microsoft.com/office/powerpoint/2010/main" val="1562148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19DA-A1E0-42D8-8FEB-B78D6E24B938}"/>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4.1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endParaRPr lang="en-US" dirty="0"/>
          </a:p>
        </p:txBody>
      </p:sp>
      <p:sp>
        <p:nvSpPr>
          <p:cNvPr id="6" name="TextBox 5">
            <a:extLst>
              <a:ext uri="{FF2B5EF4-FFF2-40B4-BE49-F238E27FC236}">
                <a16:creationId xmlns:a16="http://schemas.microsoft.com/office/drawing/2014/main" id="{C8189A8A-4597-41EC-AF97-D2AA7CDE76C4}"/>
              </a:ext>
            </a:extLst>
          </p:cNvPr>
          <p:cNvSpPr txBox="1"/>
          <p:nvPr/>
        </p:nvSpPr>
        <p:spPr>
          <a:xfrm>
            <a:off x="2146764" y="6488668"/>
            <a:ext cx="7054411" cy="369332"/>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11: </a:t>
            </a:r>
            <a:r>
              <a:rPr lang="en-US" dirty="0" err="1">
                <a:latin typeface="Arial" panose="020B0604020202020204" pitchFamily="34" charset="0"/>
                <a:cs typeface="Arial" panose="020B0604020202020204" pitchFamily="34" charset="0"/>
              </a:rPr>
              <a:t>Sơ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phòng</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B2DFE82-CF8A-4DCF-A591-4F8D80199BE2}"/>
              </a:ext>
            </a:extLst>
          </p:cNvPr>
          <p:cNvPicPr/>
          <p:nvPr/>
        </p:nvPicPr>
        <p:blipFill>
          <a:blip r:embed="rId2">
            <a:extLst>
              <a:ext uri="{28A0092B-C50C-407E-A947-70E740481C1C}">
                <a14:useLocalDpi xmlns:a14="http://schemas.microsoft.com/office/drawing/2010/main" val="0"/>
              </a:ext>
            </a:extLst>
          </a:blip>
          <a:stretch>
            <a:fillRect/>
          </a:stretch>
        </p:blipFill>
        <p:spPr>
          <a:xfrm>
            <a:off x="2146764" y="1680632"/>
            <a:ext cx="7216726" cy="4304714"/>
          </a:xfrm>
          <a:prstGeom prst="rect">
            <a:avLst/>
          </a:prstGeom>
        </p:spPr>
      </p:pic>
    </p:spTree>
    <p:extLst>
      <p:ext uri="{BB962C8B-B14F-4D97-AF65-F5344CB8AC3E}">
        <p14:creationId xmlns:p14="http://schemas.microsoft.com/office/powerpoint/2010/main" val="3633842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19DA-A1E0-42D8-8FEB-B78D6E24B938}"/>
              </a:ext>
            </a:extLst>
          </p:cNvPr>
          <p:cNvSpPr>
            <a:spLocks noGrp="1"/>
          </p:cNvSpPr>
          <p:nvPr>
            <p:ph type="title"/>
          </p:nvPr>
        </p:nvSpPr>
        <p:spPr>
          <a:xfrm>
            <a:off x="1715292" y="756851"/>
            <a:ext cx="8761413" cy="706964"/>
          </a:xfrm>
        </p:spPr>
        <p:txBody>
          <a:bodyPr/>
          <a:lstStyle/>
          <a:p>
            <a:pPr algn="ctr"/>
            <a:r>
              <a:rPr lang="en-US" dirty="0">
                <a:latin typeface="Arial" panose="020B0604020202020204" pitchFamily="34" charset="0"/>
                <a:cs typeface="Arial" panose="020B0604020202020204" pitchFamily="34" charset="0"/>
              </a:rPr>
              <a:t>4.1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endParaRPr lang="en-US" dirty="0"/>
          </a:p>
        </p:txBody>
      </p:sp>
      <p:sp>
        <p:nvSpPr>
          <p:cNvPr id="6" name="TextBox 5">
            <a:extLst>
              <a:ext uri="{FF2B5EF4-FFF2-40B4-BE49-F238E27FC236}">
                <a16:creationId xmlns:a16="http://schemas.microsoft.com/office/drawing/2014/main" id="{C8189A8A-4597-41EC-AF97-D2AA7CDE76C4}"/>
              </a:ext>
            </a:extLst>
          </p:cNvPr>
          <p:cNvSpPr txBox="1"/>
          <p:nvPr/>
        </p:nvSpPr>
        <p:spPr>
          <a:xfrm>
            <a:off x="2568794" y="6488668"/>
            <a:ext cx="7054411" cy="369332"/>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12: </a:t>
            </a:r>
            <a:r>
              <a:rPr lang="en-US" dirty="0" err="1">
                <a:latin typeface="Arial" panose="020B0604020202020204" pitchFamily="34" charset="0"/>
                <a:cs typeface="Arial" panose="020B0604020202020204" pitchFamily="34" charset="0"/>
              </a:rPr>
              <a:t>Sơ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viết</a:t>
            </a:r>
            <a:r>
              <a:rPr lang="en-US" dirty="0">
                <a:latin typeface="Arial" panose="020B0604020202020204" pitchFamily="34" charset="0"/>
                <a:cs typeface="Arial" panose="020B0604020202020204" pitchFamily="34" charset="0"/>
              </a:rPr>
              <a:t> (Admin, Sale)</a:t>
            </a:r>
          </a:p>
        </p:txBody>
      </p:sp>
      <p:pic>
        <p:nvPicPr>
          <p:cNvPr id="5" name="Picture 4">
            <a:extLst>
              <a:ext uri="{FF2B5EF4-FFF2-40B4-BE49-F238E27FC236}">
                <a16:creationId xmlns:a16="http://schemas.microsoft.com/office/drawing/2014/main" id="{31475A18-1B85-4D70-AE8F-7FDA523A4350}"/>
              </a:ext>
            </a:extLst>
          </p:cNvPr>
          <p:cNvPicPr/>
          <p:nvPr/>
        </p:nvPicPr>
        <p:blipFill>
          <a:blip r:embed="rId2">
            <a:extLst>
              <a:ext uri="{28A0092B-C50C-407E-A947-70E740481C1C}">
                <a14:useLocalDpi xmlns:a14="http://schemas.microsoft.com/office/drawing/2010/main" val="0"/>
              </a:ext>
            </a:extLst>
          </a:blip>
          <a:stretch>
            <a:fillRect/>
          </a:stretch>
        </p:blipFill>
        <p:spPr>
          <a:xfrm>
            <a:off x="1715293" y="1463815"/>
            <a:ext cx="8761412" cy="5028742"/>
          </a:xfrm>
          <a:prstGeom prst="rect">
            <a:avLst/>
          </a:prstGeom>
        </p:spPr>
      </p:pic>
    </p:spTree>
    <p:extLst>
      <p:ext uri="{BB962C8B-B14F-4D97-AF65-F5344CB8AC3E}">
        <p14:creationId xmlns:p14="http://schemas.microsoft.com/office/powerpoint/2010/main" val="3317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1BE9F-E8CA-442D-A0DB-7E017187551F}"/>
              </a:ext>
            </a:extLst>
          </p:cNvPr>
          <p:cNvSpPr>
            <a:spLocks noGrp="1"/>
          </p:cNvSpPr>
          <p:nvPr>
            <p:ph type="title"/>
          </p:nvPr>
        </p:nvSpPr>
        <p:spPr>
          <a:xfrm>
            <a:off x="1154953" y="652194"/>
            <a:ext cx="8761413" cy="646331"/>
          </a:xfrm>
        </p:spPr>
        <p:txBody>
          <a:bodyPr/>
          <a:lstStyle/>
          <a:p>
            <a:pPr algn="ctr"/>
            <a:r>
              <a:rPr lang="en-US" dirty="0">
                <a:latin typeface="Arial" panose="020B0604020202020204" pitchFamily="34" charset="0"/>
                <a:cs typeface="Arial" panose="020B0604020202020204" pitchFamily="34" charset="0"/>
              </a:rPr>
              <a:t>4.1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endParaRPr lang="en-US" dirty="0"/>
          </a:p>
        </p:txBody>
      </p:sp>
      <p:sp>
        <p:nvSpPr>
          <p:cNvPr id="5" name="TextBox 4">
            <a:extLst>
              <a:ext uri="{FF2B5EF4-FFF2-40B4-BE49-F238E27FC236}">
                <a16:creationId xmlns:a16="http://schemas.microsoft.com/office/drawing/2014/main" id="{8C949412-9CB2-4955-AE49-9C5C758290F8}"/>
              </a:ext>
            </a:extLst>
          </p:cNvPr>
          <p:cNvSpPr txBox="1"/>
          <p:nvPr/>
        </p:nvSpPr>
        <p:spPr>
          <a:xfrm>
            <a:off x="2568794" y="6488668"/>
            <a:ext cx="7054411" cy="646331"/>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13: </a:t>
            </a:r>
            <a:r>
              <a:rPr lang="en-US" dirty="0" err="1">
                <a:latin typeface="Arial" panose="020B0604020202020204" pitchFamily="34" charset="0"/>
                <a:cs typeface="Arial" panose="020B0604020202020204" pitchFamily="34" charset="0"/>
              </a:rPr>
              <a:t>Sơ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ảnh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bìa</a:t>
            </a: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7572B15-4210-4187-B785-779075BB4840}"/>
              </a:ext>
            </a:extLst>
          </p:cNvPr>
          <p:cNvPicPr/>
          <p:nvPr/>
        </p:nvPicPr>
        <p:blipFill>
          <a:blip r:embed="rId2">
            <a:extLst>
              <a:ext uri="{28A0092B-C50C-407E-A947-70E740481C1C}">
                <a14:useLocalDpi xmlns:a14="http://schemas.microsoft.com/office/drawing/2010/main" val="0"/>
              </a:ext>
            </a:extLst>
          </a:blip>
          <a:stretch>
            <a:fillRect/>
          </a:stretch>
        </p:blipFill>
        <p:spPr>
          <a:xfrm>
            <a:off x="1154953" y="1463040"/>
            <a:ext cx="9367681" cy="4853354"/>
          </a:xfrm>
          <a:prstGeom prst="rect">
            <a:avLst/>
          </a:prstGeom>
        </p:spPr>
      </p:pic>
    </p:spTree>
    <p:extLst>
      <p:ext uri="{BB962C8B-B14F-4D97-AF65-F5344CB8AC3E}">
        <p14:creationId xmlns:p14="http://schemas.microsoft.com/office/powerpoint/2010/main" val="3783682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A12D2-E5ED-437A-8574-6D3A826771E7}"/>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4.1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endParaRPr lang="en-US" dirty="0"/>
          </a:p>
        </p:txBody>
      </p:sp>
      <p:sp>
        <p:nvSpPr>
          <p:cNvPr id="5" name="Rectangle 4">
            <a:extLst>
              <a:ext uri="{FF2B5EF4-FFF2-40B4-BE49-F238E27FC236}">
                <a16:creationId xmlns:a16="http://schemas.microsoft.com/office/drawing/2014/main" id="{AB53EE22-71E2-4BDC-98D1-FFE497D05139}"/>
              </a:ext>
            </a:extLst>
          </p:cNvPr>
          <p:cNvSpPr/>
          <p:nvPr/>
        </p:nvSpPr>
        <p:spPr>
          <a:xfrm>
            <a:off x="3119509" y="6169140"/>
            <a:ext cx="5943600" cy="923330"/>
          </a:xfrm>
          <a:prstGeom prst="rect">
            <a:avLst/>
          </a:prstGeom>
        </p:spPr>
        <p:txBody>
          <a:bodyPr wrap="square">
            <a:spAutoFit/>
          </a:bodyPr>
          <a:lstStyle/>
          <a:p>
            <a:pPr algn="ct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14: </a:t>
            </a:r>
            <a:r>
              <a:rPr lang="en-US" dirty="0" err="1">
                <a:latin typeface="Arial" panose="020B0604020202020204" pitchFamily="34" charset="0"/>
                <a:cs typeface="Arial" panose="020B0604020202020204" pitchFamily="34" charset="0"/>
              </a:rPr>
              <a:t>Sơ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tổng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package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ManagerService</a:t>
            </a: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E21F2AF-3273-469F-9A60-DACF90EEEBEC}"/>
              </a:ext>
            </a:extLst>
          </p:cNvPr>
          <p:cNvPicPr/>
          <p:nvPr/>
        </p:nvPicPr>
        <p:blipFill>
          <a:blip r:embed="rId2">
            <a:extLst>
              <a:ext uri="{28A0092B-C50C-407E-A947-70E740481C1C}">
                <a14:useLocalDpi xmlns:a14="http://schemas.microsoft.com/office/drawing/2010/main" val="0"/>
              </a:ext>
            </a:extLst>
          </a:blip>
          <a:stretch>
            <a:fillRect/>
          </a:stretch>
        </p:blipFill>
        <p:spPr>
          <a:xfrm>
            <a:off x="942534" y="1786597"/>
            <a:ext cx="10297551" cy="4276578"/>
          </a:xfrm>
          <a:prstGeom prst="rect">
            <a:avLst/>
          </a:prstGeom>
        </p:spPr>
      </p:pic>
    </p:spTree>
    <p:extLst>
      <p:ext uri="{BB962C8B-B14F-4D97-AF65-F5344CB8AC3E}">
        <p14:creationId xmlns:p14="http://schemas.microsoft.com/office/powerpoint/2010/main" val="4217089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19DA-A1E0-42D8-8FEB-B78D6E24B938}"/>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4.1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endParaRPr lang="en-US" dirty="0"/>
          </a:p>
        </p:txBody>
      </p:sp>
      <p:sp>
        <p:nvSpPr>
          <p:cNvPr id="6" name="TextBox 5">
            <a:extLst>
              <a:ext uri="{FF2B5EF4-FFF2-40B4-BE49-F238E27FC236}">
                <a16:creationId xmlns:a16="http://schemas.microsoft.com/office/drawing/2014/main" id="{C8189A8A-4597-41EC-AF97-D2AA7CDE76C4}"/>
              </a:ext>
            </a:extLst>
          </p:cNvPr>
          <p:cNvSpPr txBox="1"/>
          <p:nvPr/>
        </p:nvSpPr>
        <p:spPr>
          <a:xfrm>
            <a:off x="2385001" y="6488668"/>
            <a:ext cx="7054411" cy="369332"/>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15: </a:t>
            </a:r>
            <a:r>
              <a:rPr lang="en-US" dirty="0" err="1">
                <a:latin typeface="Arial" panose="020B0604020202020204" pitchFamily="34" charset="0"/>
                <a:cs typeface="Arial" panose="020B0604020202020204" pitchFamily="34" charset="0"/>
              </a:rPr>
              <a:t>Sơ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tổng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package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Hourentalservice</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5AFA19A-8922-43A7-97C3-50564F781D04}"/>
              </a:ext>
            </a:extLst>
          </p:cNvPr>
          <p:cNvPicPr/>
          <p:nvPr/>
        </p:nvPicPr>
        <p:blipFill>
          <a:blip r:embed="rId2">
            <a:extLst>
              <a:ext uri="{28A0092B-C50C-407E-A947-70E740481C1C}">
                <a14:useLocalDpi xmlns:a14="http://schemas.microsoft.com/office/drawing/2010/main" val="0"/>
              </a:ext>
            </a:extLst>
          </a:blip>
          <a:stretch>
            <a:fillRect/>
          </a:stretch>
        </p:blipFill>
        <p:spPr>
          <a:xfrm>
            <a:off x="1336431" y="1680632"/>
            <a:ext cx="10044331" cy="4649830"/>
          </a:xfrm>
          <a:prstGeom prst="rect">
            <a:avLst/>
          </a:prstGeom>
        </p:spPr>
      </p:pic>
    </p:spTree>
    <p:extLst>
      <p:ext uri="{BB962C8B-B14F-4D97-AF65-F5344CB8AC3E}">
        <p14:creationId xmlns:p14="http://schemas.microsoft.com/office/powerpoint/2010/main" val="992027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19DA-A1E0-42D8-8FEB-B78D6E24B938}"/>
              </a:ext>
            </a:extLst>
          </p:cNvPr>
          <p:cNvSpPr>
            <a:spLocks noGrp="1"/>
          </p:cNvSpPr>
          <p:nvPr>
            <p:ph type="title"/>
          </p:nvPr>
        </p:nvSpPr>
        <p:spPr>
          <a:xfrm>
            <a:off x="1715292" y="954814"/>
            <a:ext cx="8761413" cy="706964"/>
          </a:xfrm>
        </p:spPr>
        <p:txBody>
          <a:bodyPr/>
          <a:lstStyle/>
          <a:p>
            <a:pPr algn="ctr"/>
            <a:r>
              <a:rPr lang="en-US" dirty="0">
                <a:latin typeface="Arial" panose="020B0604020202020204" pitchFamily="34" charset="0"/>
                <a:cs typeface="Arial" panose="020B0604020202020204" pitchFamily="34" charset="0"/>
              </a:rPr>
              <a:t> 4.2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diện</a:t>
            </a:r>
            <a:endParaRPr lang="en-US" dirty="0"/>
          </a:p>
        </p:txBody>
      </p:sp>
      <p:sp>
        <p:nvSpPr>
          <p:cNvPr id="6" name="TextBox 5">
            <a:extLst>
              <a:ext uri="{FF2B5EF4-FFF2-40B4-BE49-F238E27FC236}">
                <a16:creationId xmlns:a16="http://schemas.microsoft.com/office/drawing/2014/main" id="{FE1B9CC1-5AE3-494D-BBE8-36CF188B005F}"/>
              </a:ext>
            </a:extLst>
          </p:cNvPr>
          <p:cNvSpPr txBox="1"/>
          <p:nvPr/>
        </p:nvSpPr>
        <p:spPr>
          <a:xfrm>
            <a:off x="2498122" y="6416599"/>
            <a:ext cx="7054411" cy="369332"/>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16: Trang </a:t>
            </a:r>
            <a:r>
              <a:rPr lang="en-US" dirty="0" err="1">
                <a:latin typeface="Arial" panose="020B0604020202020204" pitchFamily="34" charset="0"/>
                <a:cs typeface="Arial" panose="020B0604020202020204" pitchFamily="34" charset="0"/>
              </a:rPr>
              <a:t>chủ</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2F4C8F7-1289-491C-84E8-5CA4C56AAA08}"/>
              </a:ext>
            </a:extLst>
          </p:cNvPr>
          <p:cNvPicPr/>
          <p:nvPr/>
        </p:nvPicPr>
        <p:blipFill>
          <a:blip r:embed="rId2"/>
          <a:stretch>
            <a:fillRect/>
          </a:stretch>
        </p:blipFill>
        <p:spPr>
          <a:xfrm>
            <a:off x="2157632" y="1938362"/>
            <a:ext cx="7876735" cy="4133636"/>
          </a:xfrm>
          <a:prstGeom prst="rect">
            <a:avLst/>
          </a:prstGeom>
        </p:spPr>
      </p:pic>
    </p:spTree>
    <p:extLst>
      <p:ext uri="{BB962C8B-B14F-4D97-AF65-F5344CB8AC3E}">
        <p14:creationId xmlns:p14="http://schemas.microsoft.com/office/powerpoint/2010/main" val="3571279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30F09-B848-4A24-B789-CA5977BAB806}"/>
              </a:ext>
            </a:extLst>
          </p:cNvPr>
          <p:cNvSpPr>
            <a:spLocks noGrp="1"/>
          </p:cNvSpPr>
          <p:nvPr>
            <p:ph type="title"/>
          </p:nvPr>
        </p:nvSpPr>
        <p:spPr>
          <a:xfrm>
            <a:off x="1988670" y="1112741"/>
            <a:ext cx="8761413" cy="706964"/>
          </a:xfrm>
        </p:spPr>
        <p:txBody>
          <a:bodyPr/>
          <a:lstStyle/>
          <a:p>
            <a:pPr algn="ctr"/>
            <a:r>
              <a:rPr lang="en-US" dirty="0">
                <a:latin typeface="Arial" panose="020B0604020202020204" pitchFamily="34" charset="0"/>
                <a:cs typeface="Arial" panose="020B0604020202020204" pitchFamily="34" charset="0"/>
              </a:rPr>
              <a:t>4.2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diện</a:t>
            </a:r>
            <a:endParaRPr lang="en-US" dirty="0"/>
          </a:p>
        </p:txBody>
      </p:sp>
      <p:sp>
        <p:nvSpPr>
          <p:cNvPr id="5" name="Rectangle 4">
            <a:extLst>
              <a:ext uri="{FF2B5EF4-FFF2-40B4-BE49-F238E27FC236}">
                <a16:creationId xmlns:a16="http://schemas.microsoft.com/office/drawing/2014/main" id="{B0911C49-2795-4644-9299-CD0F15B35FCD}"/>
              </a:ext>
            </a:extLst>
          </p:cNvPr>
          <p:cNvSpPr/>
          <p:nvPr/>
        </p:nvSpPr>
        <p:spPr>
          <a:xfrm>
            <a:off x="3102472" y="6488668"/>
            <a:ext cx="5647701" cy="369332"/>
          </a:xfrm>
          <a:prstGeom prst="rect">
            <a:avLst/>
          </a:prstGeom>
        </p:spPr>
        <p:txBody>
          <a:bodyPr wrap="none">
            <a:spAutoFit/>
          </a:bodyPr>
          <a:lstStyle/>
          <a:p>
            <a:pPr algn="ct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17: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chủ</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phòng</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8AF6424D-3E80-4345-BBB0-0EB2891B5D7D}"/>
              </a:ext>
            </a:extLst>
          </p:cNvPr>
          <p:cNvPicPr/>
          <p:nvPr/>
        </p:nvPicPr>
        <p:blipFill>
          <a:blip r:embed="rId2"/>
          <a:stretch>
            <a:fillRect/>
          </a:stretch>
        </p:blipFill>
        <p:spPr>
          <a:xfrm>
            <a:off x="2198218" y="1819705"/>
            <a:ext cx="7795564" cy="4370080"/>
          </a:xfrm>
          <a:prstGeom prst="rect">
            <a:avLst/>
          </a:prstGeom>
        </p:spPr>
      </p:pic>
    </p:spTree>
    <p:extLst>
      <p:ext uri="{BB962C8B-B14F-4D97-AF65-F5344CB8AC3E}">
        <p14:creationId xmlns:p14="http://schemas.microsoft.com/office/powerpoint/2010/main" val="3828853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E63E-F034-40E5-82E4-C68147E08A2E}"/>
              </a:ext>
            </a:extLst>
          </p:cNvPr>
          <p:cNvSpPr>
            <a:spLocks noGrp="1"/>
          </p:cNvSpPr>
          <p:nvPr>
            <p:ph type="title"/>
          </p:nvPr>
        </p:nvSpPr>
        <p:spPr>
          <a:xfrm>
            <a:off x="1390623" y="1041661"/>
            <a:ext cx="8761413" cy="706964"/>
          </a:xfrm>
        </p:spPr>
        <p:txBody>
          <a:bodyPr/>
          <a:lstStyle/>
          <a:p>
            <a:pPr algn="ctr"/>
            <a:r>
              <a:rPr lang="en-US" dirty="0">
                <a:latin typeface="Arial" panose="020B0604020202020204" pitchFamily="34" charset="0"/>
                <a:cs typeface="Arial" panose="020B0604020202020204" pitchFamily="34" charset="0"/>
              </a:rPr>
              <a:t>4.2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diện</a:t>
            </a:r>
            <a:endParaRPr lang="en-US" dirty="0"/>
          </a:p>
        </p:txBody>
      </p:sp>
      <p:sp>
        <p:nvSpPr>
          <p:cNvPr id="5" name="Rectangle 4">
            <a:extLst>
              <a:ext uri="{FF2B5EF4-FFF2-40B4-BE49-F238E27FC236}">
                <a16:creationId xmlns:a16="http://schemas.microsoft.com/office/drawing/2014/main" id="{255DBE88-581F-4084-A7C9-9746273E1F4F}"/>
              </a:ext>
            </a:extLst>
          </p:cNvPr>
          <p:cNvSpPr/>
          <p:nvPr/>
        </p:nvSpPr>
        <p:spPr>
          <a:xfrm>
            <a:off x="3062902" y="6421167"/>
            <a:ext cx="5416868" cy="369332"/>
          </a:xfrm>
          <a:prstGeom prst="rect">
            <a:avLst/>
          </a:prstGeom>
        </p:spPr>
        <p:txBody>
          <a:bodyPr wrap="none">
            <a:spAutoFit/>
          </a:bodyPr>
          <a:lstStyle/>
          <a:p>
            <a:pPr algn="ct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18: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chủ</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đăng</a:t>
            </a:r>
            <a:r>
              <a:rPr lang="en-US"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38828E56-B481-4F3B-9DB4-5396299D78D2}"/>
              </a:ext>
            </a:extLst>
          </p:cNvPr>
          <p:cNvPicPr/>
          <p:nvPr/>
        </p:nvPicPr>
        <p:blipFill>
          <a:blip r:embed="rId2"/>
          <a:stretch>
            <a:fillRect/>
          </a:stretch>
        </p:blipFill>
        <p:spPr>
          <a:xfrm>
            <a:off x="1561514" y="1748625"/>
            <a:ext cx="8761413" cy="4441160"/>
          </a:xfrm>
          <a:prstGeom prst="rect">
            <a:avLst/>
          </a:prstGeom>
        </p:spPr>
      </p:pic>
    </p:spTree>
    <p:extLst>
      <p:ext uri="{BB962C8B-B14F-4D97-AF65-F5344CB8AC3E}">
        <p14:creationId xmlns:p14="http://schemas.microsoft.com/office/powerpoint/2010/main" val="448258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8C81E-FE99-4255-AB43-D19E79E6802E}"/>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1.</a:t>
            </a:r>
            <a:r>
              <a:rPr lang="vi-VN" dirty="0">
                <a:latin typeface="Arial" panose="020B0604020202020204" pitchFamily="34" charset="0"/>
                <a:cs typeface="Arial" panose="020B0604020202020204" pitchFamily="34" charset="0"/>
              </a:rPr>
              <a:t>Đư</a:t>
            </a:r>
            <a:r>
              <a:rPr lang="en-US" dirty="0">
                <a:latin typeface="Arial" panose="020B0604020202020204" pitchFamily="34" charset="0"/>
                <a:cs typeface="Arial" panose="020B0604020202020204" pitchFamily="34" charset="0"/>
              </a:rPr>
              <a:t>a ra </a:t>
            </a:r>
            <a:r>
              <a:rPr lang="en-US" dirty="0" err="1">
                <a:latin typeface="Arial" panose="020B0604020202020204" pitchFamily="34" charset="0"/>
                <a:cs typeface="Arial" panose="020B0604020202020204" pitchFamily="34" charset="0"/>
              </a:rPr>
              <a:t>vấn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đề</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BA5E80B-CA86-41CA-A409-38AA597520D4}"/>
              </a:ext>
            </a:extLst>
          </p:cNvPr>
          <p:cNvSpPr>
            <a:spLocks noGrp="1"/>
          </p:cNvSpPr>
          <p:nvPr>
            <p:ph idx="1"/>
          </p:nvPr>
        </p:nvSpPr>
        <p:spPr/>
        <p:txBody>
          <a:bodyPr>
            <a:normAutofit/>
          </a:bodyPr>
          <a:lstStyle/>
          <a:p>
            <a:pPr algn="just">
              <a:buFont typeface="Wingdings" panose="05000000000000000000" pitchFamily="2" charset="2"/>
              <a:buChar char="ü"/>
            </a:pPr>
            <a:r>
              <a:rPr lang="en-US" b="1" dirty="0" err="1">
                <a:solidFill>
                  <a:schemeClr val="tx1"/>
                </a:solidFill>
                <a:latin typeface="Arial" panose="020B0604020202020204" pitchFamily="34" charset="0"/>
                <a:cs typeface="Arial" panose="020B0604020202020204" pitchFamily="34" charset="0"/>
              </a:rPr>
              <a:t>Đối</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với</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doanh</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nghiệp</a:t>
            </a:r>
            <a:r>
              <a:rPr lang="en-US" b="1" dirty="0">
                <a:solidFill>
                  <a:schemeClr val="tx1"/>
                </a:solidFill>
                <a:latin typeface="Arial" panose="020B0604020202020204" pitchFamily="34" charset="0"/>
                <a:cs typeface="Arial" panose="020B0604020202020204" pitchFamily="34" charset="0"/>
              </a:rPr>
              <a:t>:</a:t>
            </a:r>
          </a:p>
          <a:p>
            <a:pPr algn="just">
              <a:buFont typeface="Arial" panose="020B0604020202020204" pitchFamily="34" charset="0"/>
              <a:buChar char="•"/>
            </a:pPr>
            <a:r>
              <a:rPr lang="en-US" dirty="0" err="1">
                <a:solidFill>
                  <a:schemeClr val="tx1"/>
                </a:solidFill>
                <a:latin typeface="Arial" panose="020B0604020202020204" pitchFamily="34" charset="0"/>
                <a:cs typeface="Arial" panose="020B0604020202020204" pitchFamily="34" charset="0"/>
              </a:rPr>
              <a:t>Mở</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rộng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phạm</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vị</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tiếp</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cận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khách</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hàng</a:t>
            </a:r>
            <a:r>
              <a:rPr lang="en-US" dirty="0">
                <a:solidFill>
                  <a:schemeClr val="tx1"/>
                </a:solidFill>
                <a:latin typeface="Arial" panose="020B0604020202020204" pitchFamily="34" charset="0"/>
                <a:cs typeface="Arial" panose="020B0604020202020204" pitchFamily="34" charset="0"/>
              </a:rPr>
              <a:t>.</a:t>
            </a:r>
          </a:p>
          <a:p>
            <a:pPr algn="just">
              <a:buFont typeface="Arial" panose="020B0604020202020204" pitchFamily="34" charset="0"/>
              <a:buChar char="•"/>
            </a:pPr>
            <a:r>
              <a:rPr lang="en-US" dirty="0" err="1">
                <a:solidFill>
                  <a:schemeClr val="tx1"/>
                </a:solidFill>
                <a:latin typeface="Arial" panose="020B0604020202020204" pitchFamily="34" charset="0"/>
                <a:cs typeface="Arial" panose="020B0604020202020204" pitchFamily="34" charset="0"/>
              </a:rPr>
              <a:t>Giảm</a:t>
            </a:r>
            <a:r>
              <a:rPr lang="en-US" dirty="0">
                <a:solidFill>
                  <a:schemeClr val="tx1"/>
                </a:solidFill>
                <a:latin typeface="Arial" panose="020B0604020202020204" pitchFamily="34" charset="0"/>
                <a:cs typeface="Arial" panose="020B0604020202020204" pitchFamily="34" charset="0"/>
              </a:rPr>
              <a:t> chi </a:t>
            </a:r>
            <a:r>
              <a:rPr lang="en-US" dirty="0" err="1">
                <a:solidFill>
                  <a:schemeClr val="tx1"/>
                </a:solidFill>
                <a:latin typeface="Arial" panose="020B0604020202020204" pitchFamily="34" charset="0"/>
                <a:cs typeface="Arial" panose="020B0604020202020204" pitchFamily="34" charset="0"/>
              </a:rPr>
              <a:t>phí</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quản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lý</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hệ</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thống</a:t>
            </a:r>
            <a:r>
              <a:rPr lang="en-US" dirty="0">
                <a:solidFill>
                  <a:schemeClr val="tx1"/>
                </a:solidFill>
                <a:latin typeface="Arial" panose="020B0604020202020204" pitchFamily="34" charset="0"/>
                <a:cs typeface="Arial" panose="020B0604020202020204" pitchFamily="34" charset="0"/>
              </a:rPr>
              <a:t>..</a:t>
            </a:r>
          </a:p>
          <a:p>
            <a:pPr algn="just">
              <a:buFont typeface="Arial" panose="020B0604020202020204" pitchFamily="34" charset="0"/>
              <a:buChar char="•"/>
            </a:pPr>
            <a:r>
              <a:rPr lang="en-US" dirty="0" err="1">
                <a:solidFill>
                  <a:schemeClr val="tx1"/>
                </a:solidFill>
                <a:latin typeface="Arial" panose="020B0604020202020204" pitchFamily="34" charset="0"/>
                <a:cs typeface="Arial" panose="020B0604020202020204" pitchFamily="34" charset="0"/>
              </a:rPr>
              <a:t>Cải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thiện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chất</a:t>
            </a:r>
            <a:r>
              <a:rPr lang="en-US" dirty="0">
                <a:solidFill>
                  <a:schemeClr val="tx1"/>
                </a:solidFill>
                <a:latin typeface="Arial" panose="020B0604020202020204" pitchFamily="34" charset="0"/>
                <a:cs typeface="Arial" panose="020B0604020202020204" pitchFamily="34" charset="0"/>
              </a:rPr>
              <a:t> l</a:t>
            </a:r>
            <a:r>
              <a:rPr lang="vi-VN" dirty="0">
                <a:solidFill>
                  <a:schemeClr val="tx1"/>
                </a:solidFill>
                <a:latin typeface="Arial" panose="020B0604020202020204" pitchFamily="34" charset="0"/>
                <a:cs typeface="Arial" panose="020B0604020202020204" pitchFamily="34" charset="0"/>
              </a:rPr>
              <a:t>ư</a:t>
            </a:r>
            <a:r>
              <a:rPr lang="en-US" dirty="0" err="1">
                <a:solidFill>
                  <a:schemeClr val="tx1"/>
                </a:solidFill>
                <a:latin typeface="Arial" panose="020B0604020202020204" pitchFamily="34" charset="0"/>
                <a:cs typeface="Arial" panose="020B0604020202020204" pitchFamily="34" charset="0"/>
              </a:rPr>
              <a:t>ợng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dịch</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vụ</a:t>
            </a:r>
            <a:r>
              <a:rPr lang="en-US" dirty="0">
                <a:solidFill>
                  <a:schemeClr val="tx1"/>
                </a:solidFill>
                <a:latin typeface="Arial" panose="020B0604020202020204" pitchFamily="34" charset="0"/>
                <a:cs typeface="Arial" panose="020B0604020202020204" pitchFamily="34" charset="0"/>
              </a:rPr>
              <a:t>.</a:t>
            </a:r>
          </a:p>
          <a:p>
            <a:endParaRPr lang="en-US"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4980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19DA-A1E0-42D8-8FEB-B78D6E24B938}"/>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4.2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diện</a:t>
            </a:r>
            <a:endParaRPr lang="en-US" dirty="0"/>
          </a:p>
        </p:txBody>
      </p:sp>
      <p:sp>
        <p:nvSpPr>
          <p:cNvPr id="6" name="TextBox 5">
            <a:extLst>
              <a:ext uri="{FF2B5EF4-FFF2-40B4-BE49-F238E27FC236}">
                <a16:creationId xmlns:a16="http://schemas.microsoft.com/office/drawing/2014/main" id="{FE1B9CC1-5AE3-494D-BBE8-36CF188B005F}"/>
              </a:ext>
            </a:extLst>
          </p:cNvPr>
          <p:cNvSpPr txBox="1"/>
          <p:nvPr/>
        </p:nvSpPr>
        <p:spPr>
          <a:xfrm>
            <a:off x="2724366" y="6488668"/>
            <a:ext cx="7054411" cy="369332"/>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19: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nhập</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0F80362-E377-447C-9BDE-6466120742FB}"/>
              </a:ext>
            </a:extLst>
          </p:cNvPr>
          <p:cNvPicPr/>
          <p:nvPr/>
        </p:nvPicPr>
        <p:blipFill>
          <a:blip r:embed="rId2"/>
          <a:stretch>
            <a:fillRect/>
          </a:stretch>
        </p:blipFill>
        <p:spPr>
          <a:xfrm>
            <a:off x="1479867" y="1680633"/>
            <a:ext cx="8761413" cy="4677964"/>
          </a:xfrm>
          <a:prstGeom prst="rect">
            <a:avLst/>
          </a:prstGeom>
        </p:spPr>
      </p:pic>
    </p:spTree>
    <p:extLst>
      <p:ext uri="{BB962C8B-B14F-4D97-AF65-F5344CB8AC3E}">
        <p14:creationId xmlns:p14="http://schemas.microsoft.com/office/powerpoint/2010/main" val="365551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650B0-27F7-4D39-B62B-99AE1DE5BD32}"/>
              </a:ext>
            </a:extLst>
          </p:cNvPr>
          <p:cNvSpPr>
            <a:spLocks noGrp="1"/>
          </p:cNvSpPr>
          <p:nvPr>
            <p:ph type="title"/>
          </p:nvPr>
        </p:nvSpPr>
        <p:spPr>
          <a:xfrm>
            <a:off x="1418904" y="954814"/>
            <a:ext cx="8761413" cy="706964"/>
          </a:xfrm>
        </p:spPr>
        <p:txBody>
          <a:bodyPr/>
          <a:lstStyle/>
          <a:p>
            <a:pPr algn="ctr"/>
            <a:r>
              <a:rPr lang="en-US" dirty="0">
                <a:latin typeface="Arial" panose="020B0604020202020204" pitchFamily="34" charset="0"/>
                <a:cs typeface="Arial" panose="020B0604020202020204" pitchFamily="34" charset="0"/>
              </a:rPr>
              <a:t>4.2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diện</a:t>
            </a:r>
            <a:endParaRPr lang="en-US" dirty="0"/>
          </a:p>
        </p:txBody>
      </p:sp>
      <p:sp>
        <p:nvSpPr>
          <p:cNvPr id="4" name="Rectangle 3">
            <a:extLst>
              <a:ext uri="{FF2B5EF4-FFF2-40B4-BE49-F238E27FC236}">
                <a16:creationId xmlns:a16="http://schemas.microsoft.com/office/drawing/2014/main" id="{C54F5C5E-92D5-4301-A1F1-4FAE0025F4F5}"/>
              </a:ext>
            </a:extLst>
          </p:cNvPr>
          <p:cNvSpPr/>
          <p:nvPr/>
        </p:nvSpPr>
        <p:spPr>
          <a:xfrm>
            <a:off x="4200235" y="6488668"/>
            <a:ext cx="4711546" cy="369332"/>
          </a:xfrm>
          <a:prstGeom prst="rect">
            <a:avLst/>
          </a:prstGeom>
        </p:spPr>
        <p:txBody>
          <a:bodyPr wrap="none">
            <a:spAutoFit/>
          </a:bodyPr>
          <a:lstStyle/>
          <a:p>
            <a:r>
              <a:rPr lang="en-US" dirty="0" err="1">
                <a:solidFill>
                  <a:srgbClr val="000000"/>
                </a:solidFill>
                <a:latin typeface="Times New Roman" panose="02020603050405020304" pitchFamily="18" charset="0"/>
                <a:ea typeface="Times New Roman" panose="02020603050405020304" pitchFamily="18" charset="0"/>
              </a:rPr>
              <a:t>Hình</a:t>
            </a:r>
            <a:r>
              <a:rPr lang="en-US" dirty="0">
                <a:solidFill>
                  <a:srgbClr val="000000"/>
                </a:solidFill>
                <a:latin typeface="Times New Roman" panose="02020603050405020304" pitchFamily="18" charset="0"/>
                <a:ea typeface="Times New Roman" panose="02020603050405020304" pitchFamily="18" charset="0"/>
              </a:rPr>
              <a:t> 20: </a:t>
            </a:r>
            <a:r>
              <a:rPr lang="en-US" dirty="0" err="1">
                <a:solidFill>
                  <a:srgbClr val="000000"/>
                </a:solidFill>
                <a:latin typeface="Times New Roman" panose="02020603050405020304" pitchFamily="18" charset="0"/>
                <a:ea typeface="Times New Roman" panose="02020603050405020304" pitchFamily="18" charset="0"/>
              </a:rPr>
              <a:t>Giao</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diện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quản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lý</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bài</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đăng</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của</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chủ</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nhà</a:t>
            </a:r>
            <a:endParaRPr lang="en-US" dirty="0"/>
          </a:p>
        </p:txBody>
      </p:sp>
      <p:pic>
        <p:nvPicPr>
          <p:cNvPr id="6" name="Picture 5">
            <a:extLst>
              <a:ext uri="{FF2B5EF4-FFF2-40B4-BE49-F238E27FC236}">
                <a16:creationId xmlns:a16="http://schemas.microsoft.com/office/drawing/2014/main" id="{FB1DE4C3-CEAB-43A5-8D19-162B8C44D3E4}"/>
              </a:ext>
            </a:extLst>
          </p:cNvPr>
          <p:cNvPicPr/>
          <p:nvPr/>
        </p:nvPicPr>
        <p:blipFill>
          <a:blip r:embed="rId2"/>
          <a:stretch>
            <a:fillRect/>
          </a:stretch>
        </p:blipFill>
        <p:spPr>
          <a:xfrm>
            <a:off x="1814731" y="1661778"/>
            <a:ext cx="8761413" cy="4556142"/>
          </a:xfrm>
          <a:prstGeom prst="rect">
            <a:avLst/>
          </a:prstGeom>
        </p:spPr>
      </p:pic>
    </p:spTree>
    <p:extLst>
      <p:ext uri="{BB962C8B-B14F-4D97-AF65-F5344CB8AC3E}">
        <p14:creationId xmlns:p14="http://schemas.microsoft.com/office/powerpoint/2010/main" val="291459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428D-B890-4568-BD53-B6CE776D4128}"/>
              </a:ext>
            </a:extLst>
          </p:cNvPr>
          <p:cNvSpPr>
            <a:spLocks noGrp="1"/>
          </p:cNvSpPr>
          <p:nvPr>
            <p:ph type="title"/>
          </p:nvPr>
        </p:nvSpPr>
        <p:spPr>
          <a:xfrm>
            <a:off x="2083420" y="861584"/>
            <a:ext cx="8761413" cy="706964"/>
          </a:xfrm>
        </p:spPr>
        <p:txBody>
          <a:bodyPr/>
          <a:lstStyle/>
          <a:p>
            <a:r>
              <a:rPr lang="en-US" dirty="0">
                <a:latin typeface="Arial" panose="020B0604020202020204" pitchFamily="34" charset="0"/>
                <a:cs typeface="Arial" panose="020B0604020202020204" pitchFamily="34" charset="0"/>
              </a:rPr>
              <a:t>4.2.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diện</a:t>
            </a:r>
            <a:endParaRPr lang="en-US" dirty="0">
              <a:latin typeface="Arial" panose="020B060402020202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7F0B8DF2-FF84-498B-B300-FDC9D9A99549}"/>
              </a:ext>
            </a:extLst>
          </p:cNvPr>
          <p:cNvPicPr>
            <a:picLocks noGrp="1"/>
          </p:cNvPicPr>
          <p:nvPr>
            <p:ph idx="1"/>
          </p:nvPr>
        </p:nvPicPr>
        <p:blipFill>
          <a:blip r:embed="rId2"/>
          <a:stretch>
            <a:fillRect/>
          </a:stretch>
        </p:blipFill>
        <p:spPr>
          <a:xfrm>
            <a:off x="1361183" y="1719775"/>
            <a:ext cx="9913256" cy="4118317"/>
          </a:xfrm>
          <a:prstGeom prst="rect">
            <a:avLst/>
          </a:prstGeom>
        </p:spPr>
      </p:pic>
      <p:sp>
        <p:nvSpPr>
          <p:cNvPr id="5" name="Rectangle 4">
            <a:extLst>
              <a:ext uri="{FF2B5EF4-FFF2-40B4-BE49-F238E27FC236}">
                <a16:creationId xmlns:a16="http://schemas.microsoft.com/office/drawing/2014/main" id="{9F4DEC83-3FA7-43A6-BB02-FC9293923A8A}"/>
              </a:ext>
            </a:extLst>
          </p:cNvPr>
          <p:cNvSpPr/>
          <p:nvPr/>
        </p:nvSpPr>
        <p:spPr>
          <a:xfrm>
            <a:off x="3458873" y="6249634"/>
            <a:ext cx="4708340" cy="369332"/>
          </a:xfrm>
          <a:prstGeom prst="rect">
            <a:avLst/>
          </a:prstGeom>
        </p:spPr>
        <p:txBody>
          <a:bodyPr wrap="none">
            <a:spAutoFit/>
          </a:bodyPr>
          <a:lstStyle/>
          <a:p>
            <a:r>
              <a:rPr lang="en-US" dirty="0" err="1">
                <a:solidFill>
                  <a:srgbClr val="000000"/>
                </a:solidFill>
                <a:latin typeface="Times New Roman" panose="02020603050405020304" pitchFamily="18" charset="0"/>
                <a:ea typeface="Times New Roman" panose="02020603050405020304" pitchFamily="18" charset="0"/>
              </a:rPr>
              <a:t>Hình</a:t>
            </a:r>
            <a:r>
              <a:rPr lang="en-US" dirty="0">
                <a:solidFill>
                  <a:srgbClr val="000000"/>
                </a:solidFill>
                <a:latin typeface="Times New Roman" panose="02020603050405020304" pitchFamily="18" charset="0"/>
                <a:ea typeface="Times New Roman" panose="02020603050405020304" pitchFamily="18" charset="0"/>
              </a:rPr>
              <a:t> 21: </a:t>
            </a:r>
            <a:r>
              <a:rPr lang="en-US" dirty="0" err="1">
                <a:solidFill>
                  <a:srgbClr val="000000"/>
                </a:solidFill>
                <a:latin typeface="Times New Roman" panose="02020603050405020304" pitchFamily="18" charset="0"/>
                <a:ea typeface="Times New Roman" panose="02020603050405020304" pitchFamily="18" charset="0"/>
              </a:rPr>
              <a:t>Giao</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diện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quản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lý</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thông</a:t>
            </a:r>
            <a:r>
              <a:rPr lang="en-US" dirty="0">
                <a:solidFill>
                  <a:srgbClr val="000000"/>
                </a:solidFill>
                <a:latin typeface="Times New Roman" panose="02020603050405020304" pitchFamily="18" charset="0"/>
                <a:ea typeface="Times New Roman" panose="02020603050405020304" pitchFamily="18" charset="0"/>
              </a:rPr>
              <a:t> tin ng</a:t>
            </a:r>
            <a:r>
              <a:rPr lang="vi-VN" dirty="0">
                <a:solidFill>
                  <a:srgbClr val="000000"/>
                </a:solidFill>
                <a:latin typeface="Times New Roman" panose="02020603050405020304" pitchFamily="18" charset="0"/>
                <a:ea typeface="Times New Roman" panose="02020603050405020304" pitchFamily="18" charset="0"/>
              </a:rPr>
              <a:t>ư</a:t>
            </a:r>
            <a:r>
              <a:rPr lang="en-US" dirty="0" err="1">
                <a:solidFill>
                  <a:srgbClr val="000000"/>
                </a:solidFill>
                <a:latin typeface="Times New Roman" panose="02020603050405020304" pitchFamily="18" charset="0"/>
                <a:ea typeface="Times New Roman" panose="02020603050405020304" pitchFamily="18" charset="0"/>
              </a:rPr>
              <a:t>ời</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dùng</a:t>
            </a:r>
            <a:endParaRPr lang="en-US" dirty="0"/>
          </a:p>
        </p:txBody>
      </p:sp>
    </p:spTree>
    <p:extLst>
      <p:ext uri="{BB962C8B-B14F-4D97-AF65-F5344CB8AC3E}">
        <p14:creationId xmlns:p14="http://schemas.microsoft.com/office/powerpoint/2010/main" val="24301143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E5586-1AD1-4A37-A017-9BCA541EF34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4.2.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diện</a:t>
            </a:r>
            <a:endParaRPr lang="en-US" dirty="0">
              <a:latin typeface="Arial" panose="020B060402020202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B1881E29-E5E2-4BE2-ADAD-499A72BF15DA}"/>
              </a:ext>
            </a:extLst>
          </p:cNvPr>
          <p:cNvPicPr>
            <a:picLocks noGrp="1"/>
          </p:cNvPicPr>
          <p:nvPr>
            <p:ph idx="1"/>
          </p:nvPr>
        </p:nvPicPr>
        <p:blipFill>
          <a:blip r:embed="rId2"/>
          <a:stretch>
            <a:fillRect/>
          </a:stretch>
        </p:blipFill>
        <p:spPr>
          <a:xfrm>
            <a:off x="886265" y="2011680"/>
            <a:ext cx="10494497" cy="4008120"/>
          </a:xfrm>
          <a:prstGeom prst="rect">
            <a:avLst/>
          </a:prstGeom>
        </p:spPr>
      </p:pic>
      <p:sp>
        <p:nvSpPr>
          <p:cNvPr id="5" name="Rectangle 4">
            <a:extLst>
              <a:ext uri="{FF2B5EF4-FFF2-40B4-BE49-F238E27FC236}">
                <a16:creationId xmlns:a16="http://schemas.microsoft.com/office/drawing/2014/main" id="{A0B0D747-5185-4559-BAC2-86986CDAAF6F}"/>
              </a:ext>
            </a:extLst>
          </p:cNvPr>
          <p:cNvSpPr/>
          <p:nvPr/>
        </p:nvSpPr>
        <p:spPr>
          <a:xfrm>
            <a:off x="3865971" y="6350848"/>
            <a:ext cx="3339376" cy="369332"/>
          </a:xfrm>
          <a:prstGeom prst="rect">
            <a:avLst/>
          </a:prstGeom>
        </p:spPr>
        <p:txBody>
          <a:bodyPr wrap="none">
            <a:spAutoFit/>
          </a:bodyPr>
          <a:lstStyle/>
          <a:p>
            <a:r>
              <a:rPr lang="en-US" dirty="0" err="1">
                <a:solidFill>
                  <a:srgbClr val="000000"/>
                </a:solidFill>
                <a:latin typeface="Times New Roman" panose="02020603050405020304" pitchFamily="18" charset="0"/>
                <a:ea typeface="Times New Roman" panose="02020603050405020304" pitchFamily="18" charset="0"/>
              </a:rPr>
              <a:t>Hình</a:t>
            </a:r>
            <a:r>
              <a:rPr lang="en-US" dirty="0">
                <a:solidFill>
                  <a:srgbClr val="000000"/>
                </a:solidFill>
                <a:latin typeface="Times New Roman" panose="02020603050405020304" pitchFamily="18" charset="0"/>
                <a:ea typeface="Times New Roman" panose="02020603050405020304" pitchFamily="18" charset="0"/>
              </a:rPr>
              <a:t> 22: </a:t>
            </a:r>
            <a:r>
              <a:rPr lang="en-US" dirty="0" err="1">
                <a:solidFill>
                  <a:srgbClr val="000000"/>
                </a:solidFill>
                <a:latin typeface="Times New Roman" panose="02020603050405020304" pitchFamily="18" charset="0"/>
                <a:ea typeface="Times New Roman" panose="02020603050405020304" pitchFamily="18" charset="0"/>
              </a:rPr>
              <a:t>Giao</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diện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quản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lý</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phòng</a:t>
            </a:r>
            <a:endParaRPr lang="en-US" dirty="0"/>
          </a:p>
        </p:txBody>
      </p:sp>
    </p:spTree>
    <p:extLst>
      <p:ext uri="{BB962C8B-B14F-4D97-AF65-F5344CB8AC3E}">
        <p14:creationId xmlns:p14="http://schemas.microsoft.com/office/powerpoint/2010/main" val="27441023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FF10-DBCB-4465-9DAE-36C57C70703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4.2.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diện</a:t>
            </a:r>
            <a:endParaRPr lang="en-US" dirty="0">
              <a:latin typeface="Arial" panose="020B060402020202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B83A18F3-B5DD-4511-B3AA-03F4A642ACDF}"/>
              </a:ext>
            </a:extLst>
          </p:cNvPr>
          <p:cNvPicPr>
            <a:picLocks noGrp="1"/>
          </p:cNvPicPr>
          <p:nvPr>
            <p:ph idx="1"/>
          </p:nvPr>
        </p:nvPicPr>
        <p:blipFill>
          <a:blip r:embed="rId2"/>
          <a:stretch>
            <a:fillRect/>
          </a:stretch>
        </p:blipFill>
        <p:spPr>
          <a:xfrm>
            <a:off x="942535" y="2067951"/>
            <a:ext cx="10199077" cy="3951849"/>
          </a:xfrm>
          <a:prstGeom prst="rect">
            <a:avLst/>
          </a:prstGeom>
        </p:spPr>
      </p:pic>
      <p:sp>
        <p:nvSpPr>
          <p:cNvPr id="5" name="Rectangle 4">
            <a:extLst>
              <a:ext uri="{FF2B5EF4-FFF2-40B4-BE49-F238E27FC236}">
                <a16:creationId xmlns:a16="http://schemas.microsoft.com/office/drawing/2014/main" id="{D5C1A35E-514B-4837-8B58-926CAE5B00BD}"/>
              </a:ext>
            </a:extLst>
          </p:cNvPr>
          <p:cNvSpPr/>
          <p:nvPr/>
        </p:nvSpPr>
        <p:spPr>
          <a:xfrm>
            <a:off x="3596318" y="6222453"/>
            <a:ext cx="3743332" cy="369332"/>
          </a:xfrm>
          <a:prstGeom prst="rect">
            <a:avLst/>
          </a:prstGeom>
        </p:spPr>
        <p:txBody>
          <a:bodyPr wrap="none">
            <a:spAutoFit/>
          </a:bodyPr>
          <a:lstStyle/>
          <a:p>
            <a:r>
              <a:rPr lang="en-US" dirty="0" err="1">
                <a:solidFill>
                  <a:srgbClr val="000000"/>
                </a:solidFill>
                <a:latin typeface="Times New Roman" panose="02020603050405020304" pitchFamily="18" charset="0"/>
                <a:ea typeface="Times New Roman" panose="02020603050405020304" pitchFamily="18" charset="0"/>
              </a:rPr>
              <a:t>Hình</a:t>
            </a:r>
            <a:r>
              <a:rPr lang="en-US" dirty="0">
                <a:solidFill>
                  <a:srgbClr val="000000"/>
                </a:solidFill>
                <a:latin typeface="Times New Roman" panose="02020603050405020304" pitchFamily="18" charset="0"/>
                <a:ea typeface="Times New Roman" panose="02020603050405020304" pitchFamily="18" charset="0"/>
              </a:rPr>
              <a:t> 23: </a:t>
            </a:r>
            <a:r>
              <a:rPr lang="en-US" dirty="0" err="1">
                <a:solidFill>
                  <a:srgbClr val="000000"/>
                </a:solidFill>
                <a:latin typeface="Times New Roman" panose="02020603050405020304" pitchFamily="18" charset="0"/>
                <a:ea typeface="Times New Roman" panose="02020603050405020304" pitchFamily="18" charset="0"/>
              </a:rPr>
              <a:t>Giao</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diện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quản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lý</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loại</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phòng</a:t>
            </a:r>
            <a:endParaRPr lang="en-US" dirty="0"/>
          </a:p>
        </p:txBody>
      </p:sp>
    </p:spTree>
    <p:extLst>
      <p:ext uri="{BB962C8B-B14F-4D97-AF65-F5344CB8AC3E}">
        <p14:creationId xmlns:p14="http://schemas.microsoft.com/office/powerpoint/2010/main" val="3029530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6FC43-5E9C-4F21-B158-1BBAE511F19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4.2.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diện</a:t>
            </a:r>
            <a:endParaRPr lang="en-US" dirty="0">
              <a:latin typeface="Arial" panose="020B060402020202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CBFFA044-7F58-4DF1-8662-C0CF094E4C60}"/>
              </a:ext>
            </a:extLst>
          </p:cNvPr>
          <p:cNvPicPr>
            <a:picLocks noGrp="1"/>
          </p:cNvPicPr>
          <p:nvPr>
            <p:ph idx="1"/>
          </p:nvPr>
        </p:nvPicPr>
        <p:blipFill>
          <a:blip r:embed="rId2"/>
          <a:stretch>
            <a:fillRect/>
          </a:stretch>
        </p:blipFill>
        <p:spPr>
          <a:xfrm>
            <a:off x="815926" y="1786597"/>
            <a:ext cx="10902461" cy="4233203"/>
          </a:xfrm>
          <a:prstGeom prst="rect">
            <a:avLst/>
          </a:prstGeom>
        </p:spPr>
      </p:pic>
      <p:sp>
        <p:nvSpPr>
          <p:cNvPr id="5" name="Rectangle 4">
            <a:extLst>
              <a:ext uri="{FF2B5EF4-FFF2-40B4-BE49-F238E27FC236}">
                <a16:creationId xmlns:a16="http://schemas.microsoft.com/office/drawing/2014/main" id="{D5D2F892-5C2A-4234-88F6-B2AD4BCE9790}"/>
              </a:ext>
            </a:extLst>
          </p:cNvPr>
          <p:cNvSpPr/>
          <p:nvPr/>
        </p:nvSpPr>
        <p:spPr>
          <a:xfrm>
            <a:off x="4041454" y="6297023"/>
            <a:ext cx="3448380" cy="369332"/>
          </a:xfrm>
          <a:prstGeom prst="rect">
            <a:avLst/>
          </a:prstGeom>
        </p:spPr>
        <p:txBody>
          <a:bodyPr wrap="none">
            <a:spAutoFit/>
          </a:bodyPr>
          <a:lstStyle/>
          <a:p>
            <a:r>
              <a:rPr lang="en-US" dirty="0" err="1">
                <a:solidFill>
                  <a:srgbClr val="000000"/>
                </a:solidFill>
                <a:latin typeface="Times New Roman" panose="02020603050405020304" pitchFamily="18" charset="0"/>
                <a:ea typeface="Times New Roman" panose="02020603050405020304" pitchFamily="18" charset="0"/>
              </a:rPr>
              <a:t>Hình</a:t>
            </a:r>
            <a:r>
              <a:rPr lang="en-US" dirty="0">
                <a:solidFill>
                  <a:srgbClr val="000000"/>
                </a:solidFill>
                <a:latin typeface="Times New Roman" panose="02020603050405020304" pitchFamily="18" charset="0"/>
                <a:ea typeface="Times New Roman" panose="02020603050405020304" pitchFamily="18" charset="0"/>
              </a:rPr>
              <a:t> 24: </a:t>
            </a:r>
            <a:r>
              <a:rPr lang="en-US" dirty="0" err="1">
                <a:solidFill>
                  <a:srgbClr val="000000"/>
                </a:solidFill>
                <a:latin typeface="Times New Roman" panose="02020603050405020304" pitchFamily="18" charset="0"/>
                <a:ea typeface="Times New Roman" panose="02020603050405020304" pitchFamily="18" charset="0"/>
              </a:rPr>
              <a:t>Giao</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diện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quản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lý</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bài</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viết</a:t>
            </a:r>
            <a:endParaRPr lang="en-US" dirty="0"/>
          </a:p>
        </p:txBody>
      </p:sp>
    </p:spTree>
    <p:extLst>
      <p:ext uri="{BB962C8B-B14F-4D97-AF65-F5344CB8AC3E}">
        <p14:creationId xmlns:p14="http://schemas.microsoft.com/office/powerpoint/2010/main" val="20829076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5263-FC06-49DB-A7DD-9331D96E384D}"/>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4.2.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diện</a:t>
            </a:r>
            <a:endParaRPr lang="en-US" dirty="0">
              <a:latin typeface="Arial" panose="020B060402020202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34BC118F-E455-4FB2-8CC1-A2921046DA21}"/>
              </a:ext>
            </a:extLst>
          </p:cNvPr>
          <p:cNvPicPr>
            <a:picLocks noGrp="1"/>
          </p:cNvPicPr>
          <p:nvPr>
            <p:ph idx="1"/>
          </p:nvPr>
        </p:nvPicPr>
        <p:blipFill>
          <a:blip r:embed="rId2"/>
          <a:stretch>
            <a:fillRect/>
          </a:stretch>
        </p:blipFill>
        <p:spPr>
          <a:xfrm>
            <a:off x="1131507" y="1819941"/>
            <a:ext cx="10283483" cy="4215099"/>
          </a:xfrm>
          <a:prstGeom prst="rect">
            <a:avLst/>
          </a:prstGeom>
        </p:spPr>
      </p:pic>
      <p:sp>
        <p:nvSpPr>
          <p:cNvPr id="5" name="Rectangle 4">
            <a:extLst>
              <a:ext uri="{FF2B5EF4-FFF2-40B4-BE49-F238E27FC236}">
                <a16:creationId xmlns:a16="http://schemas.microsoft.com/office/drawing/2014/main" id="{49B73C7D-49F6-44A3-A1DF-F88EB65B0850}"/>
              </a:ext>
            </a:extLst>
          </p:cNvPr>
          <p:cNvSpPr/>
          <p:nvPr/>
        </p:nvSpPr>
        <p:spPr>
          <a:xfrm>
            <a:off x="4371810" y="6174349"/>
            <a:ext cx="4615366" cy="369332"/>
          </a:xfrm>
          <a:prstGeom prst="rect">
            <a:avLst/>
          </a:prstGeom>
        </p:spPr>
        <p:txBody>
          <a:bodyPr wrap="none">
            <a:spAutoFit/>
          </a:bodyPr>
          <a:lstStyle/>
          <a:p>
            <a:r>
              <a:rPr lang="en-US" dirty="0" err="1">
                <a:solidFill>
                  <a:srgbClr val="000000"/>
                </a:solidFill>
                <a:latin typeface="Times New Roman" panose="02020603050405020304" pitchFamily="18" charset="0"/>
                <a:ea typeface="Times New Roman" panose="02020603050405020304" pitchFamily="18" charset="0"/>
              </a:rPr>
              <a:t>Hình</a:t>
            </a:r>
            <a:r>
              <a:rPr lang="en-US" dirty="0">
                <a:solidFill>
                  <a:srgbClr val="000000"/>
                </a:solidFill>
                <a:latin typeface="Times New Roman" panose="02020603050405020304" pitchFamily="18" charset="0"/>
                <a:ea typeface="Times New Roman" panose="02020603050405020304" pitchFamily="18" charset="0"/>
              </a:rPr>
              <a:t> 25: </a:t>
            </a:r>
            <a:r>
              <a:rPr lang="en-US" dirty="0" err="1">
                <a:solidFill>
                  <a:srgbClr val="000000"/>
                </a:solidFill>
                <a:latin typeface="Times New Roman" panose="02020603050405020304" pitchFamily="18" charset="0"/>
                <a:ea typeface="Times New Roman" panose="02020603050405020304" pitchFamily="18" charset="0"/>
              </a:rPr>
              <a:t>Giao</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diện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quản</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lý</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khách</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hàng</a:t>
            </a:r>
            <a:r>
              <a:rPr lang="en-US" dirty="0">
                <a:solidFill>
                  <a:srgbClr val="000000"/>
                </a:solidFill>
                <a:latin typeface="Times New Roman" panose="02020603050405020304" pitchFamily="18" charset="0"/>
                <a:ea typeface="Times New Roman" panose="02020603050405020304" pitchFamily="18" charset="0"/>
              </a:rPr>
              <a:t> </a:t>
            </a:r>
            <a:r>
              <a:rPr lang="en-US" dirty="0" err="1">
                <a:solidFill>
                  <a:srgbClr val="000000"/>
                </a:solidFill>
                <a:latin typeface="Times New Roman" panose="02020603050405020304" pitchFamily="18" charset="0"/>
                <a:ea typeface="Times New Roman" panose="02020603050405020304" pitchFamily="18" charset="0"/>
              </a:rPr>
              <a:t>của</a:t>
            </a:r>
            <a:r>
              <a:rPr lang="en-US" dirty="0">
                <a:solidFill>
                  <a:srgbClr val="000000"/>
                </a:solidFill>
                <a:latin typeface="Times New Roman" panose="02020603050405020304" pitchFamily="18" charset="0"/>
                <a:ea typeface="Times New Roman" panose="02020603050405020304" pitchFamily="18" charset="0"/>
              </a:rPr>
              <a:t> sale</a:t>
            </a:r>
            <a:endParaRPr lang="en-US" dirty="0"/>
          </a:p>
        </p:txBody>
      </p:sp>
    </p:spTree>
    <p:extLst>
      <p:ext uri="{BB962C8B-B14F-4D97-AF65-F5344CB8AC3E}">
        <p14:creationId xmlns:p14="http://schemas.microsoft.com/office/powerpoint/2010/main" val="2394903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336A0-E737-4C2C-9019-12063BBB770C}"/>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5.Kết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đạt</a:t>
            </a:r>
            <a:r>
              <a:rPr lang="en-US" dirty="0">
                <a:latin typeface="Arial" panose="020B0604020202020204" pitchFamily="34" charset="0"/>
                <a:cs typeface="Arial" panose="020B0604020202020204" pitchFamily="34" charset="0"/>
              </a:rPr>
              <a:t> đ</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ợc</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28DE33E-D689-4A39-84C7-5FB4CE54CD99}"/>
              </a:ext>
            </a:extLst>
          </p:cNvPr>
          <p:cNvSpPr>
            <a:spLocks noGrp="1"/>
          </p:cNvSpPr>
          <p:nvPr>
            <p:ph idx="1"/>
          </p:nvPr>
        </p:nvSpPr>
        <p:spPr>
          <a:xfrm>
            <a:off x="1154955" y="2603500"/>
            <a:ext cx="8761412" cy="4112093"/>
          </a:xfrm>
        </p:spPr>
        <p:txBody>
          <a:bodyPr>
            <a:noAutofit/>
          </a:bodyPr>
          <a:lstStyle/>
          <a:p>
            <a:r>
              <a:rPr lang="en-US" dirty="0" err="1">
                <a:solidFill>
                  <a:schemeClr val="tx1"/>
                </a:solidFill>
                <a:latin typeface="Arial" panose="020B0604020202020204" pitchFamily="34" charset="0"/>
                <a:cs typeface="Arial" panose="020B0604020202020204" pitchFamily="34" charset="0"/>
              </a:rPr>
              <a:t>Những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kết</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quả</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đạt</a:t>
            </a:r>
            <a:r>
              <a:rPr lang="en-US" dirty="0">
                <a:solidFill>
                  <a:schemeClr val="tx1"/>
                </a:solidFill>
                <a:latin typeface="Arial" panose="020B0604020202020204" pitchFamily="34" charset="0"/>
                <a:cs typeface="Arial" panose="020B0604020202020204" pitchFamily="34" charset="0"/>
              </a:rPr>
              <a:t> đ</a:t>
            </a:r>
            <a:r>
              <a:rPr lang="vi-VN" dirty="0">
                <a:solidFill>
                  <a:schemeClr val="tx1"/>
                </a:solidFill>
                <a:latin typeface="Arial" panose="020B0604020202020204" pitchFamily="34" charset="0"/>
                <a:cs typeface="Arial" panose="020B0604020202020204" pitchFamily="34" charset="0"/>
              </a:rPr>
              <a:t>ư</a:t>
            </a:r>
            <a:r>
              <a:rPr lang="en-US" dirty="0" err="1">
                <a:solidFill>
                  <a:schemeClr val="tx1"/>
                </a:solidFill>
                <a:latin typeface="Arial" panose="020B0604020202020204" pitchFamily="34" charset="0"/>
                <a:cs typeface="Arial" panose="020B0604020202020204" pitchFamily="34" charset="0"/>
              </a:rPr>
              <a:t>ợc</a:t>
            </a:r>
            <a:r>
              <a:rPr lang="en-US" dirty="0">
                <a:solidFill>
                  <a:schemeClr val="tx1"/>
                </a:solidFill>
                <a:latin typeface="Arial" panose="020B0604020202020204" pitchFamily="34" charset="0"/>
                <a:cs typeface="Arial" panose="020B0604020202020204" pitchFamily="34" charset="0"/>
              </a:rPr>
              <a:t>:</a:t>
            </a:r>
          </a:p>
          <a:p>
            <a:pPr lvl="1"/>
            <a:r>
              <a:rPr lang="en-US" sz="1800" dirty="0" err="1">
                <a:solidFill>
                  <a:schemeClr val="tx1"/>
                </a:solidFill>
                <a:latin typeface="Arial" panose="020B0604020202020204" pitchFamily="34" charset="0"/>
                <a:cs typeface="Arial" panose="020B0604020202020204" pitchFamily="34" charset="0"/>
              </a:rPr>
              <a:t>Về</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kiến</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thức</a:t>
            </a:r>
            <a:r>
              <a:rPr lang="en-US" sz="1800" dirty="0">
                <a:solidFill>
                  <a:schemeClr val="tx1"/>
                </a:solidFill>
                <a:latin typeface="Arial" panose="020B0604020202020204" pitchFamily="34" charset="0"/>
                <a:cs typeface="Arial" panose="020B0604020202020204" pitchFamily="34" charset="0"/>
              </a:rPr>
              <a:t>:</a:t>
            </a:r>
          </a:p>
          <a:p>
            <a:pPr lvl="2"/>
            <a:r>
              <a:rPr lang="en-US" sz="1800" dirty="0" err="1">
                <a:solidFill>
                  <a:schemeClr val="tx1"/>
                </a:solidFill>
                <a:latin typeface="Arial" panose="020B0604020202020204" pitchFamily="34" charset="0"/>
                <a:cs typeface="Arial" panose="020B0604020202020204" pitchFamily="34" charset="0"/>
              </a:rPr>
              <a:t>Tìm</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hiểu</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nắm</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bắt</a:t>
            </a:r>
            <a:r>
              <a:rPr lang="en-US" sz="1800" dirty="0">
                <a:solidFill>
                  <a:schemeClr val="tx1"/>
                </a:solidFill>
                <a:latin typeface="Arial" panose="020B0604020202020204" pitchFamily="34" charset="0"/>
                <a:cs typeface="Arial" panose="020B0604020202020204" pitchFamily="34" charset="0"/>
              </a:rPr>
              <a:t> đ</a:t>
            </a:r>
            <a:r>
              <a:rPr lang="vi-VN" sz="1800" dirty="0">
                <a:solidFill>
                  <a:schemeClr val="tx1"/>
                </a:solidFill>
                <a:latin typeface="Arial" panose="020B0604020202020204" pitchFamily="34" charset="0"/>
                <a:cs typeface="Arial" panose="020B0604020202020204" pitchFamily="34" charset="0"/>
              </a:rPr>
              <a:t>ư</a:t>
            </a:r>
            <a:r>
              <a:rPr lang="en-US" sz="1800" dirty="0" err="1">
                <a:solidFill>
                  <a:schemeClr val="tx1"/>
                </a:solidFill>
                <a:latin typeface="Arial" panose="020B0604020202020204" pitchFamily="34" charset="0"/>
                <a:cs typeface="Arial" panose="020B0604020202020204" pitchFamily="34" charset="0"/>
              </a:rPr>
              <a:t>ợc</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kiến</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thức</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về</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phát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triển</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ứng</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dụng</a:t>
            </a:r>
            <a:r>
              <a:rPr lang="en-US" sz="1800" dirty="0">
                <a:solidFill>
                  <a:schemeClr val="tx1"/>
                </a:solidFill>
                <a:latin typeface="Arial" panose="020B0604020202020204" pitchFamily="34" charset="0"/>
                <a:cs typeface="Arial" panose="020B0604020202020204" pitchFamily="34" charset="0"/>
              </a:rPr>
              <a:t> web.</a:t>
            </a:r>
          </a:p>
          <a:p>
            <a:pPr lvl="2"/>
            <a:r>
              <a:rPr lang="en-US" sz="1800" dirty="0" err="1">
                <a:solidFill>
                  <a:schemeClr val="tx1"/>
                </a:solidFill>
                <a:latin typeface="Arial" panose="020B0604020202020204" pitchFamily="34" charset="0"/>
                <a:cs typeface="Arial" panose="020B0604020202020204" pitchFamily="34" charset="0"/>
              </a:rPr>
              <a:t>Thiết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kế</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hệ</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thống</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giao</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diện</a:t>
            </a:r>
            <a:r>
              <a:rPr lang="en-US" sz="1800" dirty="0">
                <a:solidFill>
                  <a:schemeClr val="tx1"/>
                </a:solidFill>
                <a:latin typeface="Arial" panose="020B0604020202020204" pitchFamily="34" charset="0"/>
                <a:cs typeface="Arial" panose="020B0604020202020204" pitchFamily="34" charset="0"/>
              </a:rPr>
              <a:t>, database, …</a:t>
            </a:r>
          </a:p>
          <a:p>
            <a:pPr lvl="1"/>
            <a:r>
              <a:rPr lang="en-US" sz="1800" dirty="0" err="1">
                <a:solidFill>
                  <a:schemeClr val="tx1"/>
                </a:solidFill>
                <a:latin typeface="Arial" panose="020B0604020202020204" pitchFamily="34" charset="0"/>
                <a:cs typeface="Arial" panose="020B0604020202020204" pitchFamily="34" charset="0"/>
              </a:rPr>
              <a:t>Về</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kỹ</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năng</a:t>
            </a:r>
            <a:r>
              <a:rPr lang="en-US" sz="1800" dirty="0">
                <a:solidFill>
                  <a:schemeClr val="tx1"/>
                </a:solidFill>
                <a:latin typeface="Arial" panose="020B0604020202020204" pitchFamily="34" charset="0"/>
                <a:cs typeface="Arial" panose="020B0604020202020204" pitchFamily="34" charset="0"/>
              </a:rPr>
              <a:t>:</a:t>
            </a:r>
          </a:p>
          <a:p>
            <a:pPr lvl="2"/>
            <a:r>
              <a:rPr lang="vi-VN" sz="1800" dirty="0">
                <a:solidFill>
                  <a:schemeClr val="tx1"/>
                </a:solidFill>
                <a:latin typeface="Arial" panose="020B0604020202020204" pitchFamily="34" charset="0"/>
                <a:cs typeface="Arial" panose="020B0604020202020204" pitchFamily="34" charset="0"/>
              </a:rPr>
              <a:t>Kỹ năng khảo sát thực tế, thu thập thông tin, xử lý dữ liệu phục vụ tìm hiểu và phát triển tài liệu lý thuyết và xây dựng ứng dụng.</a:t>
            </a:r>
            <a:endParaRPr lang="en-US" sz="1800" dirty="0">
              <a:solidFill>
                <a:schemeClr val="tx1"/>
              </a:solidFill>
              <a:latin typeface="Arial" panose="020B0604020202020204" pitchFamily="34" charset="0"/>
              <a:cs typeface="Arial" panose="020B0604020202020204" pitchFamily="34" charset="0"/>
            </a:endParaRPr>
          </a:p>
          <a:p>
            <a:pPr lvl="1"/>
            <a:r>
              <a:rPr lang="en-US" sz="1800" dirty="0" err="1">
                <a:solidFill>
                  <a:schemeClr val="tx1"/>
                </a:solidFill>
                <a:latin typeface="Arial" panose="020B0604020202020204" pitchFamily="34" charset="0"/>
                <a:cs typeface="Arial" panose="020B0604020202020204" pitchFamily="34" charset="0"/>
              </a:rPr>
              <a:t>Về</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tham</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khảo</a:t>
            </a:r>
            <a:r>
              <a:rPr lang="en-US" sz="1800" dirty="0">
                <a:solidFill>
                  <a:schemeClr val="tx1"/>
                </a:solidFill>
                <a:latin typeface="Arial" panose="020B0604020202020204" pitchFamily="34" charset="0"/>
                <a:cs typeface="Arial" panose="020B0604020202020204" pitchFamily="34" charset="0"/>
              </a:rPr>
              <a:t> ý </a:t>
            </a:r>
            <a:r>
              <a:rPr lang="en-US" sz="1800" dirty="0" err="1">
                <a:solidFill>
                  <a:schemeClr val="tx1"/>
                </a:solidFill>
                <a:latin typeface="Arial" panose="020B0604020202020204" pitchFamily="34" charset="0"/>
                <a:cs typeface="Arial" panose="020B0604020202020204" pitchFamily="34" charset="0"/>
              </a:rPr>
              <a:t>kiến</a:t>
            </a:r>
            <a:r>
              <a:rPr lang="en-US" sz="1800" dirty="0">
                <a:solidFill>
                  <a:schemeClr val="tx1"/>
                </a:solidFill>
                <a:latin typeface="Arial" panose="020B0604020202020204" pitchFamily="34" charset="0"/>
                <a:cs typeface="Arial" panose="020B0604020202020204" pitchFamily="34" charset="0"/>
              </a:rPr>
              <a:t>:</a:t>
            </a:r>
          </a:p>
          <a:p>
            <a:pPr lvl="2"/>
            <a:r>
              <a:rPr lang="vi-VN" sz="1800" dirty="0">
                <a:solidFill>
                  <a:schemeClr val="tx1"/>
                </a:solidFill>
                <a:latin typeface="Arial" panose="020B0604020202020204" pitchFamily="34" charset="0"/>
                <a:cs typeface="Arial" panose="020B0604020202020204" pitchFamily="34" charset="0"/>
              </a:rPr>
              <a:t>Tiếp nhận ý kiến của giảng viên hướng dẫn, định hướng, công ty thực tập,…</a:t>
            </a:r>
            <a:endParaRPr lang="en-US" sz="1800" dirty="0">
              <a:solidFill>
                <a:schemeClr val="tx1"/>
              </a:solidFill>
              <a:latin typeface="Arial" panose="020B0604020202020204" pitchFamily="34" charset="0"/>
              <a:cs typeface="Arial" panose="020B0604020202020204" pitchFamily="34" charset="0"/>
            </a:endParaRPr>
          </a:p>
          <a:p>
            <a:pPr lvl="2"/>
            <a:endParaRPr lang="en-US" sz="1800" dirty="0">
              <a:solidFill>
                <a:schemeClr val="tx1"/>
              </a:solidFill>
              <a:latin typeface="Arial" panose="020B0604020202020204" pitchFamily="34" charset="0"/>
              <a:cs typeface="Arial" panose="020B0604020202020204" pitchFamily="34" charset="0"/>
            </a:endParaRPr>
          </a:p>
          <a:p>
            <a:pPr lvl="2"/>
            <a:endParaRPr lang="en-US"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143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1D98B-1393-4DCA-BC85-43730E55B6A6}"/>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5.Kết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đạt</a:t>
            </a:r>
            <a:r>
              <a:rPr lang="en-US" dirty="0">
                <a:latin typeface="Arial" panose="020B0604020202020204" pitchFamily="34" charset="0"/>
                <a:cs typeface="Arial" panose="020B0604020202020204" pitchFamily="34" charset="0"/>
              </a:rPr>
              <a:t> đ</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ợc</a:t>
            </a:r>
            <a:endParaRPr lang="en-US" dirty="0"/>
          </a:p>
        </p:txBody>
      </p:sp>
      <p:sp>
        <p:nvSpPr>
          <p:cNvPr id="3" name="Content Placeholder 2">
            <a:extLst>
              <a:ext uri="{FF2B5EF4-FFF2-40B4-BE49-F238E27FC236}">
                <a16:creationId xmlns:a16="http://schemas.microsoft.com/office/drawing/2014/main" id="{1757ED0D-3878-4F2F-B164-C9637B925DA6}"/>
              </a:ext>
            </a:extLst>
          </p:cNvPr>
          <p:cNvSpPr>
            <a:spLocks noGrp="1"/>
          </p:cNvSpPr>
          <p:nvPr>
            <p:ph idx="1"/>
          </p:nvPr>
        </p:nvSpPr>
        <p:spPr/>
        <p:txBody>
          <a:bodyPr>
            <a:normAutofit/>
          </a:bodyPr>
          <a:lstStyle/>
          <a:p>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Hê</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thống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thực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hiện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được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các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chức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năng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chính</a:t>
            </a:r>
            <a:r>
              <a:rPr lang="en-US" dirty="0">
                <a:solidFill>
                  <a:schemeClr val="tx1"/>
                </a:solidFill>
                <a:latin typeface="Arial" panose="020B0604020202020204" pitchFamily="34" charset="0"/>
                <a:cs typeface="Arial" panose="020B0604020202020204" pitchFamily="34" charset="0"/>
              </a:rPr>
              <a:t>:</a:t>
            </a:r>
          </a:p>
          <a:p>
            <a:pPr lvl="1"/>
            <a:r>
              <a:rPr lang="en-US" sz="1800" dirty="0" err="1">
                <a:solidFill>
                  <a:schemeClr val="tx1"/>
                </a:solidFill>
                <a:latin typeface="Arial" panose="020B0604020202020204" pitchFamily="34" charset="0"/>
                <a:cs typeface="Arial" panose="020B0604020202020204" pitchFamily="34" charset="0"/>
              </a:rPr>
              <a:t>Tìm</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bài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đăng</a:t>
            </a:r>
            <a:endParaRPr lang="en-US" sz="1800" dirty="0">
              <a:solidFill>
                <a:schemeClr val="tx1"/>
              </a:solidFill>
              <a:latin typeface="Arial" panose="020B0604020202020204" pitchFamily="34" charset="0"/>
              <a:cs typeface="Arial" panose="020B0604020202020204" pitchFamily="34" charset="0"/>
            </a:endParaRPr>
          </a:p>
          <a:p>
            <a:pPr lvl="1"/>
            <a:r>
              <a:rPr lang="en-US" sz="1800" dirty="0" err="1">
                <a:solidFill>
                  <a:schemeClr val="tx1"/>
                </a:solidFill>
                <a:latin typeface="Arial" panose="020B0604020202020204" pitchFamily="34" charset="0"/>
                <a:cs typeface="Arial" panose="020B0604020202020204" pitchFamily="34" charset="0"/>
              </a:rPr>
              <a:t>Quản</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lý</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loại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phòng</a:t>
            </a:r>
            <a:r>
              <a:rPr lang="en-US" sz="1800" dirty="0">
                <a:solidFill>
                  <a:schemeClr val="tx1"/>
                </a:solidFill>
                <a:latin typeface="Arial" panose="020B0604020202020204" pitchFamily="34" charset="0"/>
                <a:cs typeface="Arial" panose="020B0604020202020204" pitchFamily="34" charset="0"/>
              </a:rPr>
              <a:t>.</a:t>
            </a:r>
          </a:p>
          <a:p>
            <a:pPr lvl="1"/>
            <a:r>
              <a:rPr lang="en-US" sz="1800" dirty="0" err="1">
                <a:solidFill>
                  <a:schemeClr val="tx1"/>
                </a:solidFill>
                <a:latin typeface="Arial" panose="020B0604020202020204" pitchFamily="34" charset="0"/>
                <a:cs typeface="Arial" panose="020B0604020202020204" pitchFamily="34" charset="0"/>
              </a:rPr>
              <a:t>Quản</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lý</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bài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đăng</a:t>
            </a:r>
            <a:r>
              <a:rPr lang="en-US" sz="1800" dirty="0">
                <a:solidFill>
                  <a:schemeClr val="tx1"/>
                </a:solidFill>
                <a:latin typeface="Arial" panose="020B0604020202020204" pitchFamily="34" charset="0"/>
                <a:cs typeface="Arial" panose="020B0604020202020204" pitchFamily="34" charset="0"/>
              </a:rPr>
              <a:t>.</a:t>
            </a:r>
          </a:p>
          <a:p>
            <a:pPr lvl="1"/>
            <a:r>
              <a:rPr lang="en-US" sz="1800" dirty="0" err="1">
                <a:solidFill>
                  <a:schemeClr val="tx1"/>
                </a:solidFill>
                <a:latin typeface="Arial" panose="020B0604020202020204" pitchFamily="34" charset="0"/>
                <a:cs typeface="Arial" panose="020B0604020202020204" pitchFamily="34" charset="0"/>
              </a:rPr>
              <a:t>Quản</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lý</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bài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viết</a:t>
            </a:r>
            <a:r>
              <a:rPr lang="en-US" sz="1800" dirty="0">
                <a:solidFill>
                  <a:schemeClr val="tx1"/>
                </a:solidFill>
                <a:latin typeface="Arial" panose="020B0604020202020204" pitchFamily="34" charset="0"/>
                <a:cs typeface="Arial" panose="020B0604020202020204" pitchFamily="34" charset="0"/>
              </a:rPr>
              <a:t>.</a:t>
            </a:r>
          </a:p>
          <a:p>
            <a:pPr>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7799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C6BBA-266F-44E2-8CF2-059D1201E71A}"/>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6.Kết </a:t>
            </a:r>
            <a:r>
              <a:rPr lang="en-US" dirty="0" err="1">
                <a:latin typeface="Arial" panose="020B0604020202020204" pitchFamily="34" charset="0"/>
                <a:cs typeface="Arial" panose="020B0604020202020204" pitchFamily="34" charset="0"/>
              </a:rPr>
              <a:t>luận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h</a:t>
            </a:r>
            <a:r>
              <a:rPr lang="vi-VN" dirty="0">
                <a:latin typeface="Arial" panose="020B0604020202020204" pitchFamily="34" charset="0"/>
                <a:cs typeface="Arial" panose="020B0604020202020204" pitchFamily="34" charset="0"/>
              </a:rPr>
              <a:t>ư</a:t>
            </a:r>
            <a:r>
              <a:rPr lang="en-US" dirty="0" err="1">
                <a:latin typeface="Arial" panose="020B0604020202020204" pitchFamily="34" charset="0"/>
                <a:cs typeface="Arial" panose="020B0604020202020204" pitchFamily="34" charset="0"/>
              </a:rPr>
              <a:t>ớng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triển</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213BC0A-2513-48AD-AF8D-A247B002A4C1}"/>
              </a:ext>
            </a:extLst>
          </p:cNvPr>
          <p:cNvSpPr>
            <a:spLocks noGrp="1"/>
          </p:cNvSpPr>
          <p:nvPr>
            <p:ph idx="1"/>
          </p:nvPr>
        </p:nvSpPr>
        <p:spPr>
          <a:xfrm>
            <a:off x="1154954" y="2348667"/>
            <a:ext cx="8761412" cy="4621760"/>
          </a:xfrm>
        </p:spPr>
        <p:txBody>
          <a:bodyPr>
            <a:noAutofit/>
          </a:bodyPr>
          <a:lstStyle/>
          <a:p>
            <a:pPr marL="0" indent="0" algn="just">
              <a:lnSpc>
                <a:spcPct val="100000"/>
              </a:lnSpc>
              <a:buNone/>
            </a:pPr>
            <a:r>
              <a:rPr lang="en-US" b="1" dirty="0">
                <a:solidFill>
                  <a:schemeClr val="tx1"/>
                </a:solidFill>
                <a:latin typeface="Arial" panose="020B0604020202020204" pitchFamily="34" charset="0"/>
                <a:cs typeface="Arial" panose="020B0604020202020204" pitchFamily="34" charset="0"/>
              </a:rPr>
              <a:t>6.1 </a:t>
            </a:r>
            <a:r>
              <a:rPr lang="en-US" b="1" dirty="0" err="1">
                <a:solidFill>
                  <a:schemeClr val="tx1"/>
                </a:solidFill>
                <a:latin typeface="Arial" panose="020B0604020202020204" pitchFamily="34" charset="0"/>
                <a:cs typeface="Arial" panose="020B0604020202020204" pitchFamily="34" charset="0"/>
              </a:rPr>
              <a:t>Kết</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luận</a:t>
            </a:r>
            <a:endParaRPr lang="en-US" b="1" dirty="0">
              <a:solidFill>
                <a:schemeClr val="tx1"/>
              </a:solidFill>
              <a:latin typeface="Arial" panose="020B0604020202020204" pitchFamily="34" charset="0"/>
              <a:cs typeface="Arial" panose="020B0604020202020204" pitchFamily="34" charset="0"/>
            </a:endParaRPr>
          </a:p>
          <a:p>
            <a:pPr marL="0" indent="0" algn="just">
              <a:lnSpc>
                <a:spcPct val="120000"/>
              </a:lnSpc>
              <a:buNone/>
            </a:pPr>
            <a:r>
              <a:rPr lang="en-US" b="1" dirty="0">
                <a:ln w="1905"/>
                <a:solidFill>
                  <a:schemeClr val="tx1"/>
                </a:solidFill>
                <a:effectLst>
                  <a:innerShdw blurRad="69850" dist="43180" dir="5400000">
                    <a:srgbClr val="000000">
                      <a:alpha val="65000"/>
                    </a:srgbClr>
                  </a:innerShdw>
                </a:effectLst>
                <a:latin typeface="Arial" panose="020B0604020202020204" pitchFamily="34" charset="0"/>
                <a:cs typeface="Arial" panose="020B0604020202020204" pitchFamily="34" charset="0"/>
                <a:sym typeface="Wingdings" panose="05000000000000000000" pitchFamily="2" charset="2"/>
              </a:rPr>
              <a:t></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Hê</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thống</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đáp</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ứng</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được</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các</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yêu</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dirty="0" err="1">
                <a:solidFill>
                  <a:schemeClr val="tx1"/>
                </a:solidFill>
                <a:latin typeface="Arial" panose="020B0604020202020204" pitchFamily="34" charset="0"/>
                <a:cs typeface="Arial" panose="020B0604020202020204" pitchFamily="34" charset="0"/>
                <a:sym typeface="Wingdings" panose="05000000000000000000" pitchFamily="2" charset="2"/>
              </a:rPr>
              <a:t>cầu</a:t>
            </a:r>
            <a:r>
              <a:rPr lang="en-US" dirty="0">
                <a:solidFill>
                  <a:schemeClr val="tx1"/>
                </a:solidFill>
                <a:latin typeface="Arial" panose="020B0604020202020204" pitchFamily="34" charset="0"/>
                <a:cs typeface="Arial" panose="020B0604020202020204" pitchFamily="34" charset="0"/>
              </a:rPr>
              <a:t>:</a:t>
            </a:r>
          </a:p>
          <a:p>
            <a:pPr marL="342900" lvl="1" indent="0" algn="just">
              <a:lnSpc>
                <a:spcPct val="120000"/>
              </a:lnSpc>
              <a:buNone/>
            </a:pP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Hệ</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thống</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xây</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dựng</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có</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giao</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diện</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tương</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đối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thân</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thiện</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dễ</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sử</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dụng</a:t>
            </a:r>
            <a:r>
              <a:rPr lang="en-US" sz="1800" dirty="0">
                <a:solidFill>
                  <a:schemeClr val="tx1"/>
                </a:solidFill>
                <a:latin typeface="Arial" panose="020B0604020202020204" pitchFamily="34" charset="0"/>
                <a:cs typeface="Arial" panose="020B0604020202020204" pitchFamily="34" charset="0"/>
              </a:rPr>
              <a:t>.</a:t>
            </a:r>
          </a:p>
          <a:p>
            <a:pPr marL="342900" lvl="1" indent="0" algn="just">
              <a:lnSpc>
                <a:spcPct val="120000"/>
              </a:lnSpc>
              <a:buNone/>
            </a:pP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Đã</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xây</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dựng</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được</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tương</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đối</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đầy</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đủ</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các</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chức</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năng</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đưa</a:t>
            </a:r>
            <a:r>
              <a:rPr lang="en-US" sz="1800" dirty="0">
                <a:solidFill>
                  <a:schemeClr val="tx1"/>
                </a:solidFill>
                <a:latin typeface="Arial" panose="020B0604020202020204" pitchFamily="34" charset="0"/>
                <a:cs typeface="Arial" panose="020B0604020202020204" pitchFamily="34" charset="0"/>
              </a:rPr>
              <a:t> ra.</a:t>
            </a:r>
          </a:p>
          <a:p>
            <a:pPr marL="628650" lvl="1" algn="just">
              <a:lnSpc>
                <a:spcPct val="120000"/>
              </a:lnSpc>
              <a:buFontTx/>
              <a:buChar char="-"/>
            </a:pPr>
            <a:r>
              <a:rPr lang="en-US" sz="1800" dirty="0" err="1">
                <a:solidFill>
                  <a:schemeClr val="tx1"/>
                </a:solidFill>
                <a:latin typeface="Arial" panose="020B0604020202020204" pitchFamily="34" charset="0"/>
                <a:cs typeface="Arial" panose="020B0604020202020204" pitchFamily="34" charset="0"/>
              </a:rPr>
              <a:t>Các</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chức</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năng</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được</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xây</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dựng</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hoạt</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động</a:t>
            </a:r>
            <a:r>
              <a:rPr lang="en-US" sz="1800" dirty="0">
                <a:solidFill>
                  <a:schemeClr val="tx1"/>
                </a:solidFill>
                <a:latin typeface="Arial" panose="020B0604020202020204" pitchFamily="34" charset="0"/>
                <a:cs typeface="Arial" panose="020B0604020202020204" pitchFamily="34" charset="0"/>
              </a:rPr>
              <a:t> </a:t>
            </a:r>
            <a:r>
              <a:rPr lang="en-US" sz="1800" dirty="0" err="1">
                <a:solidFill>
                  <a:schemeClr val="tx1"/>
                </a:solidFill>
                <a:latin typeface="Arial" panose="020B0604020202020204" pitchFamily="34" charset="0"/>
                <a:cs typeface="Arial" panose="020B0604020202020204" pitchFamily="34" charset="0"/>
              </a:rPr>
              <a:t>tốt</a:t>
            </a:r>
            <a:r>
              <a:rPr lang="en-US" sz="1800" dirty="0">
                <a:solidFill>
                  <a:schemeClr val="tx1"/>
                </a:solidFill>
                <a:latin typeface="Arial" panose="020B0604020202020204" pitchFamily="34" charset="0"/>
                <a:cs typeface="Arial" panose="020B0604020202020204" pitchFamily="34" charset="0"/>
              </a:rPr>
              <a:t>.</a:t>
            </a:r>
          </a:p>
          <a:p>
            <a:pPr marL="0" indent="0" algn="just">
              <a:lnSpc>
                <a:spcPct val="100000"/>
              </a:lnSpc>
              <a:buNone/>
            </a:pPr>
            <a:r>
              <a:rPr lang="en-US" b="1" dirty="0">
                <a:solidFill>
                  <a:schemeClr val="tx1"/>
                </a:solidFill>
                <a:latin typeface="Arial" panose="020B0604020202020204" pitchFamily="34" charset="0"/>
                <a:cs typeface="Arial" panose="020B0604020202020204" pitchFamily="34" charset="0"/>
              </a:rPr>
              <a:t>6.2 </a:t>
            </a:r>
            <a:r>
              <a:rPr lang="en-US" b="1" dirty="0" err="1">
                <a:solidFill>
                  <a:schemeClr val="tx1"/>
                </a:solidFill>
                <a:latin typeface="Arial" panose="020B0604020202020204" pitchFamily="34" charset="0"/>
                <a:cs typeface="Arial" panose="020B0604020202020204" pitchFamily="34" charset="0"/>
              </a:rPr>
              <a:t>Hướng</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phát</a:t>
            </a:r>
            <a:r>
              <a:rPr lang="en-US" b="1" dirty="0">
                <a:solidFill>
                  <a:schemeClr val="tx1"/>
                </a:solidFill>
                <a:latin typeface="Arial" panose="020B0604020202020204" pitchFamily="34" charset="0"/>
                <a:cs typeface="Arial" panose="020B0604020202020204" pitchFamily="34" charset="0"/>
              </a:rPr>
              <a:t> </a:t>
            </a:r>
            <a:r>
              <a:rPr lang="en-US" b="1" dirty="0" err="1">
                <a:solidFill>
                  <a:schemeClr val="tx1"/>
                </a:solidFill>
                <a:latin typeface="Arial" panose="020B0604020202020204" pitchFamily="34" charset="0"/>
                <a:cs typeface="Arial" panose="020B0604020202020204" pitchFamily="34" charset="0"/>
              </a:rPr>
              <a:t>triển</a:t>
            </a:r>
            <a:endParaRPr lang="en-US" b="1" dirty="0">
              <a:solidFill>
                <a:schemeClr val="tx1"/>
              </a:solidFill>
              <a:latin typeface="Arial" panose="020B0604020202020204" pitchFamily="34" charset="0"/>
              <a:cs typeface="Arial" panose="020B0604020202020204" pitchFamily="34" charset="0"/>
            </a:endParaRPr>
          </a:p>
          <a:p>
            <a:pPr marL="0" indent="0" algn="just">
              <a:lnSpc>
                <a:spcPct val="100000"/>
              </a:lnSpc>
              <a:buNone/>
            </a:pPr>
            <a:r>
              <a:rPr lang="vi-VN" dirty="0">
                <a:solidFill>
                  <a:schemeClr val="tx1"/>
                </a:solidFill>
                <a:latin typeface="Arial" panose="020B0604020202020204" pitchFamily="34" charset="0"/>
                <a:cs typeface="Arial" panose="020B0604020202020204" pitchFamily="34" charset="0"/>
              </a:rPr>
              <a:t>Chương trình vẫn sẽ được xây dựng để hoàn thiện hơn</a:t>
            </a: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33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1DE28-A3CD-4CAD-886E-89F951A8C28D}"/>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2.Tổng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thuyết</a:t>
            </a:r>
            <a:endParaRPr lang="en-US" dirty="0"/>
          </a:p>
        </p:txBody>
      </p:sp>
      <p:sp>
        <p:nvSpPr>
          <p:cNvPr id="3" name="Content Placeholder 2">
            <a:extLst>
              <a:ext uri="{FF2B5EF4-FFF2-40B4-BE49-F238E27FC236}">
                <a16:creationId xmlns:a16="http://schemas.microsoft.com/office/drawing/2014/main" id="{B932CBF3-DEAA-4E3C-B752-575F2E452046}"/>
              </a:ext>
            </a:extLst>
          </p:cNvPr>
          <p:cNvSpPr>
            <a:spLocks noGrp="1"/>
          </p:cNvSpPr>
          <p:nvPr>
            <p:ph idx="1"/>
          </p:nvPr>
        </p:nvSpPr>
        <p:spPr/>
        <p:txBody>
          <a:bodyPr>
            <a:normAutofit/>
          </a:bodyPr>
          <a:lstStyle/>
          <a:p>
            <a:pPr algn="just">
              <a:lnSpc>
                <a:spcPct val="100000"/>
              </a:lnSpc>
              <a:buFont typeface="Wingdings" panose="05000000000000000000" pitchFamily="2" charset="2"/>
              <a:buChar char="ü"/>
            </a:pPr>
            <a:r>
              <a:rPr lang="en-US" b="1" dirty="0">
                <a:ln w="1905"/>
                <a:solidFill>
                  <a:schemeClr val="tx1"/>
                </a:solidFill>
                <a:effectLst>
                  <a:innerShdw blurRad="69850" dist="43180" dir="5400000">
                    <a:srgbClr val="000000">
                      <a:alpha val="65000"/>
                    </a:srgbClr>
                  </a:innerShdw>
                </a:effectLst>
                <a:latin typeface="Arial" panose="020B0604020202020204" pitchFamily="34" charset="0"/>
                <a:cs typeface="Arial" panose="020B0604020202020204" pitchFamily="34" charset="0"/>
                <a:sym typeface="Wingdings" panose="05000000000000000000" pitchFamily="2" charset="2"/>
              </a:rPr>
              <a:t></a:t>
            </a:r>
            <a:r>
              <a:rPr lang="en-US" dirty="0">
                <a:solidFill>
                  <a:schemeClr val="tx1"/>
                </a:solidFill>
                <a:latin typeface="Arial" panose="020B0604020202020204" pitchFamily="34" charset="0"/>
                <a:cs typeface="Arial" panose="020B0604020202020204" pitchFamily="34" charset="0"/>
                <a:sym typeface="Wingdings" panose="05000000000000000000" pitchFamily="2" charset="2"/>
              </a:rPr>
              <a:t> </a:t>
            </a:r>
            <a:r>
              <a:rPr lang="en-US" dirty="0" err="1">
                <a:solidFill>
                  <a:schemeClr val="tx1"/>
                </a:solidFill>
                <a:latin typeface="Arial" panose="020B0604020202020204" pitchFamily="34" charset="0"/>
                <a:cs typeface="Arial" panose="020B0604020202020204" pitchFamily="34" charset="0"/>
              </a:rPr>
              <a:t>Công</a:t>
            </a:r>
            <a:r>
              <a:rPr lang="en-US" dirty="0">
                <a:solidFill>
                  <a:schemeClr val="tx1"/>
                </a:solidFill>
                <a:latin typeface="Arial" panose="020B0604020202020204" pitchFamily="34" charset="0"/>
                <a:cs typeface="Arial" panose="020B0604020202020204" pitchFamily="34" charset="0"/>
              </a:rPr>
              <a:t> cụ </a:t>
            </a:r>
            <a:r>
              <a:rPr lang="en-US" dirty="0" err="1">
                <a:solidFill>
                  <a:schemeClr val="tx1"/>
                </a:solidFill>
                <a:latin typeface="Arial" panose="020B0604020202020204" pitchFamily="34" charset="0"/>
                <a:cs typeface="Arial" panose="020B0604020202020204" pitchFamily="34" charset="0"/>
              </a:rPr>
              <a:t>sử</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dụng</a:t>
            </a:r>
            <a:r>
              <a:rPr lang="en-US" dirty="0">
                <a:solidFill>
                  <a:schemeClr val="tx1"/>
                </a:solidFill>
                <a:latin typeface="Arial" panose="020B0604020202020204" pitchFamily="34" charset="0"/>
                <a:cs typeface="Arial" panose="020B0604020202020204" pitchFamily="34" charset="0"/>
              </a:rPr>
              <a:t>:</a:t>
            </a:r>
          </a:p>
          <a:p>
            <a:pPr algn="just">
              <a:buFont typeface="Arial" panose="020B0604020202020204" pitchFamily="34" charset="0"/>
              <a:buChar char="•"/>
            </a:pPr>
            <a:r>
              <a:rPr lang="en-US" dirty="0" err="1">
                <a:solidFill>
                  <a:schemeClr val="tx1"/>
                </a:solidFill>
                <a:latin typeface="Arial" panose="020B0604020202020204" pitchFamily="34" charset="0"/>
                <a:cs typeface="Arial" panose="020B0604020202020204" pitchFamily="34" charset="0"/>
              </a:rPr>
              <a:t>Ngôn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ngữ</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lập</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trình</a:t>
            </a:r>
            <a:r>
              <a:rPr lang="en-US" dirty="0">
                <a:solidFill>
                  <a:schemeClr val="tx1"/>
                </a:solidFill>
                <a:latin typeface="Arial" panose="020B0604020202020204" pitchFamily="34" charset="0"/>
                <a:cs typeface="Arial" panose="020B0604020202020204" pitchFamily="34" charset="0"/>
              </a:rPr>
              <a:t>: Java, </a:t>
            </a:r>
            <a:r>
              <a:rPr lang="en-US" dirty="0" err="1">
                <a:solidFill>
                  <a:schemeClr val="tx1"/>
                </a:solidFill>
                <a:latin typeface="Arial" panose="020B0604020202020204" pitchFamily="34" charset="0"/>
                <a:cs typeface="Arial" panose="020B0604020202020204" pitchFamily="34" charset="0"/>
              </a:rPr>
              <a:t>nodejs</a:t>
            </a:r>
            <a:endParaRPr lang="en-US" dirty="0">
              <a:solidFill>
                <a:schemeClr val="tx1"/>
              </a:solidFill>
              <a:latin typeface="Arial" panose="020B0604020202020204" pitchFamily="34" charset="0"/>
              <a:cs typeface="Arial" panose="020B0604020202020204" pitchFamily="34" charset="0"/>
            </a:endParaRPr>
          </a:p>
          <a:p>
            <a:pPr algn="just">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Frame work: Spring boot</a:t>
            </a:r>
          </a:p>
          <a:p>
            <a:pPr algn="just">
              <a:lnSpc>
                <a:spcPct val="100000"/>
              </a:lnSpc>
              <a:buFont typeface="Arial" panose="020B0604020202020204" pitchFamily="34" charset="0"/>
              <a:buChar char="•"/>
            </a:pPr>
            <a:r>
              <a:rPr lang="en-US" dirty="0" err="1">
                <a:solidFill>
                  <a:schemeClr val="tx1"/>
                </a:solidFill>
                <a:latin typeface="Arial" panose="020B0604020202020204" pitchFamily="34" charset="0"/>
                <a:cs typeface="Arial" panose="020B0604020202020204" pitchFamily="34" charset="0"/>
              </a:rPr>
              <a:t>Hệ</a:t>
            </a:r>
            <a:r>
              <a:rPr lang="en-US" dirty="0">
                <a:solidFill>
                  <a:schemeClr val="tx1"/>
                </a:solidFill>
                <a:latin typeface="Arial" panose="020B0604020202020204" pitchFamily="34" charset="0"/>
                <a:cs typeface="Arial" panose="020B0604020202020204" pitchFamily="34" charset="0"/>
              </a:rPr>
              <a:t> CSDL: </a:t>
            </a:r>
            <a:r>
              <a:rPr lang="en-US" dirty="0" err="1">
                <a:solidFill>
                  <a:schemeClr val="tx1"/>
                </a:solidFill>
                <a:latin typeface="Arial" panose="020B0604020202020204" pitchFamily="34" charset="0"/>
                <a:cs typeface="Arial" panose="020B0604020202020204" pitchFamily="34" charset="0"/>
              </a:rPr>
              <a:t>Postgresql</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và</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Mongodb</a:t>
            </a:r>
            <a:endParaRPr lang="en-US" dirty="0">
              <a:solidFill>
                <a:schemeClr val="tx1"/>
              </a:solidFill>
              <a:latin typeface="Arial" panose="020B0604020202020204" pitchFamily="34" charset="0"/>
              <a:cs typeface="Arial" panose="020B0604020202020204" pitchFamily="34" charset="0"/>
            </a:endParaRPr>
          </a:p>
          <a:p>
            <a:pPr algn="just">
              <a:buFont typeface="Arial" panose="020B0604020202020204" pitchFamily="34" charset="0"/>
              <a:buChar char="•"/>
            </a:pPr>
            <a:r>
              <a:rPr lang="en-US" dirty="0" err="1">
                <a:solidFill>
                  <a:schemeClr val="tx1"/>
                </a:solidFill>
                <a:latin typeface="Arial" panose="020B0604020202020204" pitchFamily="34" charset="0"/>
                <a:cs typeface="Arial" panose="020B0604020202020204" pitchFamily="34" charset="0"/>
              </a:rPr>
              <a:t>InteliJJ</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VSCode</a:t>
            </a:r>
            <a:endParaRPr lang="vi-VN" dirty="0">
              <a:solidFill>
                <a:schemeClr val="tx1"/>
              </a:solidFill>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8965847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A498FF-9779-404E-8A94-795DE5030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8" y="0"/>
            <a:ext cx="12204376" cy="6858000"/>
          </a:xfrm>
          <a:prstGeom prst="rect">
            <a:avLst/>
          </a:prstGeom>
        </p:spPr>
      </p:pic>
    </p:spTree>
    <p:extLst>
      <p:ext uri="{BB962C8B-B14F-4D97-AF65-F5344CB8AC3E}">
        <p14:creationId xmlns:p14="http://schemas.microsoft.com/office/powerpoint/2010/main" val="234974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04D84-6738-4F08-A45E-184E9E51290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2.1 </a:t>
            </a:r>
            <a:r>
              <a:rPr lang="en-US" dirty="0" err="1">
                <a:latin typeface="Arial" panose="020B0604020202020204" pitchFamily="34" charset="0"/>
                <a:cs typeface="Arial" panose="020B0604020202020204" pitchFamily="34" charset="0"/>
              </a:rPr>
              <a:t>Đánh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Monolithic</a:t>
            </a:r>
          </a:p>
        </p:txBody>
      </p:sp>
      <p:pic>
        <p:nvPicPr>
          <p:cNvPr id="5" name="Content Placeholder 4" descr="Đôi nét về Microservice architecture và Monolithic architecture">
            <a:extLst>
              <a:ext uri="{FF2B5EF4-FFF2-40B4-BE49-F238E27FC236}">
                <a16:creationId xmlns:a16="http://schemas.microsoft.com/office/drawing/2014/main" id="{73A25FFC-9474-45F9-AA11-E4B38C44AFA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37918" y="2603500"/>
            <a:ext cx="2196977" cy="3416300"/>
          </a:xfrm>
          <a:prstGeom prst="rect">
            <a:avLst/>
          </a:prstGeom>
          <a:noFill/>
          <a:ln>
            <a:noFill/>
          </a:ln>
        </p:spPr>
      </p:pic>
    </p:spTree>
    <p:extLst>
      <p:ext uri="{BB962C8B-B14F-4D97-AF65-F5344CB8AC3E}">
        <p14:creationId xmlns:p14="http://schemas.microsoft.com/office/powerpoint/2010/main" val="3865348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617D-A506-40CB-84E6-4CDA3A2963A2}"/>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2.1 </a:t>
            </a:r>
            <a:r>
              <a:rPr lang="en-US" dirty="0" err="1">
                <a:latin typeface="Arial" panose="020B0604020202020204" pitchFamily="34" charset="0"/>
                <a:cs typeface="Arial" panose="020B0604020202020204" pitchFamily="34" charset="0"/>
              </a:rPr>
              <a:t>Đánh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Monolithic</a:t>
            </a:r>
          </a:p>
        </p:txBody>
      </p:sp>
      <p:sp>
        <p:nvSpPr>
          <p:cNvPr id="3" name="Content Placeholder 2">
            <a:extLst>
              <a:ext uri="{FF2B5EF4-FFF2-40B4-BE49-F238E27FC236}">
                <a16:creationId xmlns:a16="http://schemas.microsoft.com/office/drawing/2014/main" id="{927D4113-B4A6-4E82-8DAE-C39BB41774BF}"/>
              </a:ext>
            </a:extLst>
          </p:cNvPr>
          <p:cNvSpPr>
            <a:spLocks noGrp="1"/>
          </p:cNvSpPr>
          <p:nvPr>
            <p:ph idx="1"/>
          </p:nvPr>
        </p:nvSpPr>
        <p:spPr/>
        <p:txBody>
          <a:bodyPr>
            <a:normAutofit/>
          </a:bodyPr>
          <a:lstStyle/>
          <a:p>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Monolothic</a:t>
            </a:r>
            <a:r>
              <a:rPr lang="en-US" dirty="0">
                <a:latin typeface="Arial" panose="020B0604020202020204" pitchFamily="34" charset="0"/>
                <a:cs typeface="Arial" panose="020B0604020202020204" pitchFamily="34" charset="0"/>
              </a:rPr>
              <a:t> hay </a:t>
            </a:r>
            <a:r>
              <a:rPr lang="en-US" dirty="0" err="1">
                <a:latin typeface="Arial" panose="020B0604020202020204" pitchFamily="34" charset="0"/>
                <a:cs typeface="Arial" panose="020B0604020202020204" pitchFamily="34" charset="0"/>
              </a:rPr>
              <a:t>còn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gọi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trúc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khối</a:t>
            </a:r>
            <a:endParaRPr lang="en-US" dirty="0">
              <a:latin typeface="Arial" panose="020B0604020202020204" pitchFamily="34" charset="0"/>
              <a:cs typeface="Arial" panose="020B0604020202020204" pitchFamily="34" charset="0"/>
            </a:endParaRPr>
          </a:p>
          <a:p>
            <a:r>
              <a:rPr lang="en-US" u="sng" dirty="0" err="1">
                <a:latin typeface="Arial" panose="020B0604020202020204" pitchFamily="34" charset="0"/>
                <a:cs typeface="Arial" panose="020B0604020202020204" pitchFamily="34" charset="0"/>
              </a:rPr>
              <a:t>Ưu</a:t>
            </a:r>
            <a:r>
              <a:rPr lang="en-US" u="sng" dirty="0">
                <a:latin typeface="Arial" panose="020B0604020202020204" pitchFamily="34" charset="0"/>
                <a:cs typeface="Arial" panose="020B0604020202020204" pitchFamily="34" charset="0"/>
              </a:rPr>
              <a:t> </a:t>
            </a:r>
            <a:r>
              <a:rPr lang="en-US" u="sng"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Dễ</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nhỏ</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Dễ</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dàng</a:t>
            </a:r>
            <a:r>
              <a:rPr lang="en-US" dirty="0">
                <a:latin typeface="Arial" panose="020B0604020202020204" pitchFamily="34" charset="0"/>
                <a:cs typeface="Arial" panose="020B0604020202020204" pitchFamily="34" charset="0"/>
              </a:rPr>
              <a:t> test do </a:t>
            </a:r>
            <a:r>
              <a:rPr lang="en-US" dirty="0" err="1">
                <a:latin typeface="Arial" panose="020B0604020202020204" pitchFamily="34" charset="0"/>
                <a:cs typeface="Arial" panose="020B0604020202020204" pitchFamily="34" charset="0"/>
              </a:rPr>
              <a:t>toàn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project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chung</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Dễ</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do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ở </a:t>
            </a:r>
            <a:r>
              <a:rPr lang="en-US" dirty="0" err="1">
                <a:latin typeface="Arial" panose="020B0604020202020204" pitchFamily="34" charset="0"/>
                <a:cs typeface="Arial" panose="020B0604020202020204" pitchFamily="34" charset="0"/>
              </a:rPr>
              <a:t>tất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trúc</a:t>
            </a:r>
            <a:r>
              <a:rPr lang="en-US" dirty="0">
                <a:latin typeface="Arial" panose="020B0604020202020204" pitchFamily="34" charset="0"/>
                <a:cs typeface="Arial" panose="020B0604020202020204" pitchFamily="34" charset="0"/>
              </a:rPr>
              <a:t>.</a:t>
            </a:r>
          </a:p>
          <a:p>
            <a:r>
              <a:rPr lang="en-US" u="sng" dirty="0" err="1">
                <a:latin typeface="Arial" panose="020B0604020202020204" pitchFamily="34" charset="0"/>
                <a:cs typeface="Arial" panose="020B0604020202020204" pitchFamily="34" charset="0"/>
              </a:rPr>
              <a:t>Nhược</a:t>
            </a:r>
            <a:r>
              <a:rPr lang="en-US" u="sng" dirty="0">
                <a:latin typeface="Arial" panose="020B0604020202020204" pitchFamily="34" charset="0"/>
                <a:cs typeface="Arial" panose="020B0604020202020204" pitchFamily="34" charset="0"/>
              </a:rPr>
              <a:t> </a:t>
            </a:r>
            <a:r>
              <a:rPr lang="en-US" u="sng"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thêm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tiếp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ngoài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8221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DA64-5452-4DD9-90B7-E4EA4EC8A73D}"/>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2.1 </a:t>
            </a:r>
            <a:r>
              <a:rPr lang="en-US" dirty="0" err="1">
                <a:latin typeface="Arial" panose="020B0604020202020204" pitchFamily="34" charset="0"/>
                <a:cs typeface="Arial" panose="020B0604020202020204" pitchFamily="34" charset="0"/>
              </a:rPr>
              <a:t>Đánh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Monolithic</a:t>
            </a:r>
          </a:p>
        </p:txBody>
      </p:sp>
      <p:sp>
        <p:nvSpPr>
          <p:cNvPr id="3" name="Content Placeholder 2">
            <a:extLst>
              <a:ext uri="{FF2B5EF4-FFF2-40B4-BE49-F238E27FC236}">
                <a16:creationId xmlns:a16="http://schemas.microsoft.com/office/drawing/2014/main" id="{7A5C7DA2-65F3-426B-B771-C900AB803256}"/>
              </a:ext>
            </a:extLst>
          </p:cNvPr>
          <p:cNvSpPr>
            <a:spLocks noGrp="1"/>
          </p:cNvSpPr>
          <p:nvPr>
            <p:ph idx="1"/>
          </p:nvPr>
        </p:nvSpPr>
        <p:spPr>
          <a:xfrm>
            <a:off x="1154955" y="2335237"/>
            <a:ext cx="8761412" cy="4522763"/>
          </a:xfrm>
        </p:spPr>
        <p:txBody>
          <a:bodyPr/>
          <a:lstStyle/>
          <a:p>
            <a:r>
              <a:rPr lang="en-US" dirty="0" err="1">
                <a:latin typeface="Arial" panose="020B0604020202020204" pitchFamily="34" charset="0"/>
                <a:cs typeface="Arial" panose="020B0604020202020204" pitchFamily="34" charset="0"/>
              </a:rPr>
              <a:t>bảo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trì</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hơn</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nữa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do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module </a:t>
            </a:r>
            <a:r>
              <a:rPr lang="en-US" dirty="0" err="1">
                <a:latin typeface="Arial" panose="020B0604020202020204" pitchFamily="34" charset="0"/>
                <a:cs typeface="Arial" panose="020B0604020202020204" pitchFamily="34" charset="0"/>
              </a:rPr>
              <a:t>đều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kỳ</a:t>
            </a:r>
            <a:r>
              <a:rPr lang="en-US" dirty="0">
                <a:latin typeface="Arial" panose="020B0604020202020204" pitchFamily="34" charset="0"/>
                <a:cs typeface="Arial" panose="020B0604020202020204" pitchFamily="34" charset="0"/>
              </a:rPr>
              <a:t> module </a:t>
            </a:r>
            <a:r>
              <a:rPr lang="en-US" dirty="0" err="1">
                <a:latin typeface="Arial" panose="020B0604020202020204" pitchFamily="34" charset="0"/>
                <a:cs typeface="Arial" panose="020B0604020202020204" pitchFamily="34" charset="0"/>
              </a:rPr>
              <a:t>nào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xảy</a:t>
            </a:r>
            <a:r>
              <a:rPr lang="en-US" dirty="0">
                <a:latin typeface="Arial" panose="020B0604020202020204" pitchFamily="34" charset="0"/>
                <a:cs typeface="Arial" panose="020B0604020202020204" pitchFamily="34" charset="0"/>
              </a:rPr>
              <a:t> ra </a:t>
            </a:r>
            <a:r>
              <a:rPr lang="en-US" dirty="0" err="1">
                <a:latin typeface="Arial" panose="020B0604020202020204" pitchFamily="34" charset="0"/>
                <a:cs typeface="Arial" panose="020B0604020202020204" pitchFamily="34" charset="0"/>
              </a:rPr>
              <a:t>cũng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139035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C2EF3-B74D-44DE-AF0C-303DE372AB61}"/>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2.2 </a:t>
            </a:r>
            <a:r>
              <a:rPr lang="en-US" dirty="0" err="1">
                <a:latin typeface="Arial" panose="020B0604020202020204" pitchFamily="34" charset="0"/>
                <a:cs typeface="Arial" panose="020B0604020202020204" pitchFamily="34" charset="0"/>
              </a:rPr>
              <a:t>Đánh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Microservices</a:t>
            </a:r>
          </a:p>
        </p:txBody>
      </p:sp>
      <p:sp>
        <p:nvSpPr>
          <p:cNvPr id="3" name="Content Placeholder 2">
            <a:extLst>
              <a:ext uri="{FF2B5EF4-FFF2-40B4-BE49-F238E27FC236}">
                <a16:creationId xmlns:a16="http://schemas.microsoft.com/office/drawing/2014/main" id="{69B0EF78-DD97-4F3A-9FF3-849ED32F6739}"/>
              </a:ext>
            </a:extLst>
          </p:cNvPr>
          <p:cNvSpPr>
            <a:spLocks noGrp="1"/>
          </p:cNvSpPr>
          <p:nvPr>
            <p:ph idx="1"/>
          </p:nvPr>
        </p:nvSpPr>
        <p:spPr>
          <a:xfrm>
            <a:off x="1154955" y="2053883"/>
            <a:ext cx="8761412" cy="3965917"/>
          </a:xfrm>
        </p:spPr>
        <p:txBody>
          <a:bodyPr/>
          <a:lstStyle/>
          <a:p>
            <a:r>
              <a:rPr lang="en-US" u="sng" dirty="0" err="1">
                <a:latin typeface="Arial" panose="020B0604020202020204" pitchFamily="34" charset="0"/>
                <a:cs typeface="Arial" panose="020B0604020202020204" pitchFamily="34" charset="0"/>
              </a:rPr>
              <a:t>Các</a:t>
            </a:r>
            <a:r>
              <a:rPr lang="en-US" u="sng" dirty="0">
                <a:latin typeface="Arial" panose="020B0604020202020204" pitchFamily="34" charset="0"/>
                <a:cs typeface="Arial" panose="020B0604020202020204" pitchFamily="34" charset="0"/>
              </a:rPr>
              <a:t> </a:t>
            </a:r>
            <a:r>
              <a:rPr lang="en-US" u="sng" dirty="0" err="1">
                <a:latin typeface="Arial" panose="020B0604020202020204" pitchFamily="34" charset="0"/>
                <a:cs typeface="Arial" panose="020B0604020202020204" pitchFamily="34" charset="0"/>
              </a:rPr>
              <a:t>tính</a:t>
            </a:r>
            <a:r>
              <a:rPr lang="en-US" u="sng" dirty="0">
                <a:latin typeface="Arial" panose="020B0604020202020204" pitchFamily="34" charset="0"/>
                <a:cs typeface="Arial" panose="020B0604020202020204" pitchFamily="34" charset="0"/>
              </a:rPr>
              <a:t> </a:t>
            </a:r>
            <a:r>
              <a:rPr lang="en-US" u="sng" dirty="0" err="1">
                <a:latin typeface="Arial" panose="020B0604020202020204" pitchFamily="34" charset="0"/>
                <a:cs typeface="Arial" panose="020B0604020202020204" pitchFamily="34" charset="0"/>
              </a:rPr>
              <a:t>năng</a:t>
            </a:r>
            <a:endParaRPr lang="en-US" u="sng"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Mỗi</a:t>
            </a:r>
            <a:r>
              <a:rPr lang="en-US" dirty="0">
                <a:latin typeface="Arial" panose="020B0604020202020204" pitchFamily="34" charset="0"/>
                <a:cs typeface="Arial" panose="020B0604020202020204" pitchFamily="34" charset="0"/>
              </a:rPr>
              <a:t> service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biệt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Vì</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vậy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dễ</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trúc</a:t>
            </a:r>
            <a:r>
              <a:rPr lang="en-US" dirty="0">
                <a:latin typeface="Arial" panose="020B0604020202020204" pitchFamily="34" charset="0"/>
                <a:cs typeface="Arial" panose="020B0604020202020204" pitchFamily="34" charset="0"/>
              </a:rPr>
              <a:t> microservice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nhiệm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viên</a:t>
            </a:r>
            <a:r>
              <a:rPr lang="en-US" dirty="0">
                <a:latin typeface="Arial" panose="020B0604020202020204" pitchFamily="34" charset="0"/>
                <a:cs typeface="Arial" panose="020B0604020202020204" pitchFamily="34" charset="0"/>
              </a:rPr>
              <a:t> hay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nhóm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mẫu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chuẩn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mẫu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nào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tự</a:t>
            </a:r>
            <a:r>
              <a:rPr lang="en-US" dirty="0">
                <a:latin typeface="Arial" panose="020B0604020202020204" pitchFamily="34" charset="0"/>
                <a:cs typeface="Arial" panose="020B0604020202020204" pitchFamily="34" charset="0"/>
              </a:rPr>
              <a:t> do </a:t>
            </a:r>
            <a:r>
              <a:rPr lang="en-US" dirty="0" err="1">
                <a:latin typeface="Arial" panose="020B0604020202020204" pitchFamily="34" charset="0"/>
                <a:cs typeface="Arial" panose="020B0604020202020204" pitchFamily="34" charset="0"/>
              </a:rPr>
              <a:t>lựa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chọn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hữu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quyết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đề</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9992787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811</TotalTime>
  <Words>2268</Words>
  <Application>Microsoft Office PowerPoint</Application>
  <PresentationFormat>Widescreen</PresentationFormat>
  <Paragraphs>190</Paragraphs>
  <Slides>50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Century Gothic</vt:lpstr>
      <vt:lpstr>Times New Roman</vt:lpstr>
      <vt:lpstr>Wingdings</vt:lpstr>
      <vt:lpstr>Wingdings 3</vt:lpstr>
      <vt:lpstr>Ion Boardroom</vt:lpstr>
      <vt:lpstr>Học Viện Nông Nghiệp Việt Nam Khoa Công nghệ thông tin</vt:lpstr>
      <vt:lpstr>Nội dung chính</vt:lpstr>
      <vt:lpstr>1.Đưa ra vấn đề</vt:lpstr>
      <vt:lpstr>1.Đưa ra vấn đề</vt:lpstr>
      <vt:lpstr>2.Tổng quan lý thuyết</vt:lpstr>
      <vt:lpstr>2.1 Đánh giá về mô hình Monolithic</vt:lpstr>
      <vt:lpstr>2.1 Đánh giá về mô hình Monolithic</vt:lpstr>
      <vt:lpstr>2.1 Đánh giá về mô hình Monolithic</vt:lpstr>
      <vt:lpstr>2.2 Đánh giá về mô hình Microservices</vt:lpstr>
      <vt:lpstr>So sánh giữa hai mô hình</vt:lpstr>
      <vt:lpstr>So sánh giữa hai mô hình</vt:lpstr>
      <vt:lpstr>2.3. Một số thành phần trong mô hình Microservices</vt:lpstr>
      <vt:lpstr>2.3. Một số thành phần trong mô hình Microservices</vt:lpstr>
      <vt:lpstr>2.3. Một số thành phần trong mô hình Microservices</vt:lpstr>
      <vt:lpstr>2.3. Một số thành phần trong mô hình Microservices</vt:lpstr>
      <vt:lpstr>2.3. Một số thành phần trong mô hình Microservices</vt:lpstr>
      <vt:lpstr>2.3. Một số thành phần trong mô hình Microservices</vt:lpstr>
      <vt:lpstr>2.3. Một số thành phần trong mô hình Microservices</vt:lpstr>
      <vt:lpstr>2.3. Một số thành phần trong mô hình Microservices</vt:lpstr>
      <vt:lpstr>3. Tổng quan về chương trình</vt:lpstr>
      <vt:lpstr>4. Quy trình xây dựng hệ thống</vt:lpstr>
      <vt:lpstr>4.1 Phân tích thiết kế hệ thống</vt:lpstr>
      <vt:lpstr>4.1 Phân tích thiết kế hệ thống</vt:lpstr>
      <vt:lpstr>4.1 Phân tích thiết kế hệ thống</vt:lpstr>
      <vt:lpstr>4.1 Phân tích thiết kế hệ thống</vt:lpstr>
      <vt:lpstr>4.1 Phân tích thiết kế hệ thống</vt:lpstr>
      <vt:lpstr>Phân 4.1 Phân tích thiết kế hệ thống thiết kế hệ thống</vt:lpstr>
      <vt:lpstr>Phân tích thiết kế hệ thống</vt:lpstr>
      <vt:lpstr>4.1 Phân tích thiết kế hệ thống</vt:lpstr>
      <vt:lpstr>4.1 Phân tích thiết kế hệ thống</vt:lpstr>
      <vt:lpstr>4.1 Phân tích thiết kế hệ thống</vt:lpstr>
      <vt:lpstr>4.1 Phân tích thiết kế hệ thống</vt:lpstr>
      <vt:lpstr>4.1 Phân tích thiết kế hệ thống</vt:lpstr>
      <vt:lpstr>4.1 Phân tích thiết kế hệ thống</vt:lpstr>
      <vt:lpstr>4.1 Phân tích thiết kế hệ thống</vt:lpstr>
      <vt:lpstr>4.1 Phân tích thiết kế hệ thống</vt:lpstr>
      <vt:lpstr> 4.2 Thiết kế giao diện</vt:lpstr>
      <vt:lpstr>4.2 Thiết kế giao diện</vt:lpstr>
      <vt:lpstr>4.2 Thiết kế giao diện</vt:lpstr>
      <vt:lpstr>4.2 Thiết kế giao diện</vt:lpstr>
      <vt:lpstr>4.2 Thiết kế giao diện</vt:lpstr>
      <vt:lpstr>4.2. Thiết kế giao diện</vt:lpstr>
      <vt:lpstr>4.2. Thiết kế giao diện</vt:lpstr>
      <vt:lpstr>4.2. Thiết kế giao diện</vt:lpstr>
      <vt:lpstr>4.2. Thiết kế giao diện</vt:lpstr>
      <vt:lpstr>4.2. Thiết kế giao diện</vt:lpstr>
      <vt:lpstr>5.Kết quả đạt được</vt:lpstr>
      <vt:lpstr>5.Kết quả đạt được</vt:lpstr>
      <vt:lpstr>6.Kết luận và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Học Viện Nông Nghiệp Việt Nam Khoa Công nghệ thông tin</dc:title>
  <dc:creator>601329@sv.vnua.edu.vn</dc:creator>
  <cp:lastModifiedBy>Đào Văn Tâm</cp:lastModifiedBy>
  <cp:revision>151</cp:revision>
  <dcterms:created xsi:type="dcterms:W3CDTF">2019-12-11T16:56:10Z</dcterms:created>
  <dcterms:modified xsi:type="dcterms:W3CDTF">2021-03-08T04:45:33Z</dcterms:modified>
</cp:coreProperties>
</file>